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75" r:id="rId3"/>
    <p:sldId id="276" r:id="rId4"/>
    <p:sldId id="277" r:id="rId5"/>
    <p:sldId id="278" r:id="rId6"/>
    <p:sldId id="279" r:id="rId7"/>
    <p:sldId id="281" r:id="rId8"/>
    <p:sldId id="280" r:id="rId9"/>
    <p:sldId id="282" r:id="rId10"/>
    <p:sldId id="283" r:id="rId11"/>
    <p:sldId id="284" r:id="rId12"/>
    <p:sldId id="285" r:id="rId13"/>
    <p:sldId id="286" r:id="rId14"/>
    <p:sldId id="288" r:id="rId15"/>
    <p:sldId id="287" r:id="rId16"/>
    <p:sldId id="289" r:id="rId17"/>
    <p:sldId id="290" r:id="rId18"/>
    <p:sldId id="291" r:id="rId19"/>
    <p:sldId id="292" r:id="rId20"/>
    <p:sldId id="293" r:id="rId21"/>
    <p:sldId id="294" r:id="rId22"/>
    <p:sldId id="295" r:id="rId23"/>
    <p:sldId id="29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C9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120"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879453C-B0E2-488C-9920-CD16F4610DA5}" type="datetimeFigureOut">
              <a:rPr lang="en-GB" smtClean="0"/>
              <a:t>18/10/19</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C7FB652-1D0F-496A-84F2-C95EBECCCEAE}" type="slidenum">
              <a:rPr lang="en-GB" smtClean="0"/>
              <a:t>‹#›</a:t>
            </a:fld>
            <a:endParaRPr lang="en-GB"/>
          </a:p>
        </p:txBody>
      </p:sp>
    </p:spTree>
    <p:extLst>
      <p:ext uri="{BB962C8B-B14F-4D97-AF65-F5344CB8AC3E}">
        <p14:creationId xmlns:p14="http://schemas.microsoft.com/office/powerpoint/2010/main" val="51251606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094896-8BEC-4801-8D65-C990422E3929}" type="datetimeFigureOut">
              <a:rPr lang="en-GB" smtClean="0"/>
              <a:t>18/10/19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AB51B4-5716-43B4-BCCE-703673F9BF06}" type="slidenum">
              <a:rPr lang="en-GB" smtClean="0"/>
              <a:t>‹#›</a:t>
            </a:fld>
            <a:endParaRPr lang="en-GB"/>
          </a:p>
        </p:txBody>
      </p:sp>
    </p:spTree>
    <p:extLst>
      <p:ext uri="{BB962C8B-B14F-4D97-AF65-F5344CB8AC3E}">
        <p14:creationId xmlns:p14="http://schemas.microsoft.com/office/powerpoint/2010/main" val="187983475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04ABE3A-C59B-434B-9DD8-BAE5A0BCC29C}" type="datetime1">
              <a:rPr lang="en-GB" smtClean="0"/>
              <a:t>18/10/19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317015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E24D91-2BD5-4719-9EC7-C3C47BDD8717}" type="datetime1">
              <a:rPr lang="en-GB" smtClean="0"/>
              <a:t>18/10/19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2229053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2E0EED-D3A8-4C9E-95A2-8D02B35A61B2}" type="datetime1">
              <a:rPr lang="en-GB" smtClean="0"/>
              <a:t>18/10/19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234526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862ABF0-154F-4388-9F85-01931E79B7FB}" type="datetime1">
              <a:rPr lang="en-GB" smtClean="0"/>
              <a:t>18/10/19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2515387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B31408-BB55-44D9-A4EB-14E3039891ED}" type="datetime1">
              <a:rPr lang="en-GB" smtClean="0"/>
              <a:t>18/10/19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1774339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E102694-AC36-458D-8E83-043CA232712C}" type="datetime1">
              <a:rPr lang="en-GB" smtClean="0"/>
              <a:t>18/10/19</a:t>
            </a:fld>
            <a:endParaRPr lang="en-GB"/>
          </a:p>
        </p:txBody>
      </p:sp>
      <p:sp>
        <p:nvSpPr>
          <p:cNvPr id="6" name="Footer Placeholder 5"/>
          <p:cNvSpPr>
            <a:spLocks noGrp="1"/>
          </p:cNvSpPr>
          <p:nvPr>
            <p:ph type="ftr" sz="quarter" idx="11"/>
          </p:nvPr>
        </p:nvSpPr>
        <p:spPr/>
        <p:txBody>
          <a:bodyPr/>
          <a:lstStyle/>
          <a:p>
            <a:r>
              <a:rPr lang="en-GB" smtClean="0"/>
              <a:t>© Leadership Edge  leadershipedge.org.uk  info@leadershipedge.org.uk</a:t>
            </a:r>
            <a:endParaRPr lang="en-GB"/>
          </a:p>
        </p:txBody>
      </p:sp>
      <p:sp>
        <p:nvSpPr>
          <p:cNvPr id="7" name="Slide Number Placeholder 6"/>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337051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39533CB-C4A2-4B34-8AD5-059B14F00ECC}" type="datetime1">
              <a:rPr lang="en-GB" smtClean="0"/>
              <a:t>18/10/19</a:t>
            </a:fld>
            <a:endParaRPr lang="en-GB"/>
          </a:p>
        </p:txBody>
      </p:sp>
      <p:sp>
        <p:nvSpPr>
          <p:cNvPr id="8" name="Footer Placeholder 7"/>
          <p:cNvSpPr>
            <a:spLocks noGrp="1"/>
          </p:cNvSpPr>
          <p:nvPr>
            <p:ph type="ftr" sz="quarter" idx="11"/>
          </p:nvPr>
        </p:nvSpPr>
        <p:spPr/>
        <p:txBody>
          <a:bodyPr/>
          <a:lstStyle/>
          <a:p>
            <a:r>
              <a:rPr lang="en-GB" smtClean="0"/>
              <a:t>© Leadership Edge  leadershipedge.org.uk  info@leadershipedge.org.uk</a:t>
            </a:r>
            <a:endParaRPr lang="en-GB"/>
          </a:p>
        </p:txBody>
      </p:sp>
      <p:sp>
        <p:nvSpPr>
          <p:cNvPr id="9" name="Slide Number Placeholder 8"/>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14314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DF2B43D-957F-45B3-8E7C-73F669996E66}" type="datetime1">
              <a:rPr lang="en-GB" smtClean="0"/>
              <a:t>18/10/19</a:t>
            </a:fld>
            <a:endParaRPr lang="en-GB"/>
          </a:p>
        </p:txBody>
      </p:sp>
      <p:sp>
        <p:nvSpPr>
          <p:cNvPr id="4" name="Footer Placeholder 3"/>
          <p:cNvSpPr>
            <a:spLocks noGrp="1"/>
          </p:cNvSpPr>
          <p:nvPr>
            <p:ph type="ftr" sz="quarter" idx="11"/>
          </p:nvPr>
        </p:nvSpPr>
        <p:spPr/>
        <p:txBody>
          <a:bodyPr/>
          <a:lstStyle/>
          <a:p>
            <a:r>
              <a:rPr lang="en-GB" smtClean="0"/>
              <a:t>© Leadership Edge  leadershipedge.org.uk  info@leadershipedge.org.uk</a:t>
            </a:r>
            <a:endParaRPr lang="en-GB"/>
          </a:p>
        </p:txBody>
      </p:sp>
      <p:sp>
        <p:nvSpPr>
          <p:cNvPr id="5" name="Slide Number Placeholder 4"/>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394503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32B95-9D44-4B14-9E43-AB587D432CE5}" type="datetime1">
              <a:rPr lang="en-GB" smtClean="0"/>
              <a:t>18/10/19</a:t>
            </a:fld>
            <a:endParaRPr lang="en-GB"/>
          </a:p>
        </p:txBody>
      </p:sp>
      <p:sp>
        <p:nvSpPr>
          <p:cNvPr id="3" name="Footer Placeholder 2"/>
          <p:cNvSpPr>
            <a:spLocks noGrp="1"/>
          </p:cNvSpPr>
          <p:nvPr>
            <p:ph type="ftr" sz="quarter" idx="11"/>
          </p:nvPr>
        </p:nvSpPr>
        <p:spPr/>
        <p:txBody>
          <a:bodyPr/>
          <a:lstStyle/>
          <a:p>
            <a:r>
              <a:rPr lang="en-GB" smtClean="0"/>
              <a:t>© Leadership Edge  leadershipedge.org.uk  info@leadershipedge.org.uk</a:t>
            </a:r>
            <a:endParaRPr lang="en-GB"/>
          </a:p>
        </p:txBody>
      </p:sp>
      <p:sp>
        <p:nvSpPr>
          <p:cNvPr id="4" name="Slide Number Placeholder 3"/>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662166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BAFA1C-246A-408A-91C8-B9E45BE8D3B6}" type="datetime1">
              <a:rPr lang="en-GB" smtClean="0"/>
              <a:t>18/10/19</a:t>
            </a:fld>
            <a:endParaRPr lang="en-GB"/>
          </a:p>
        </p:txBody>
      </p:sp>
      <p:sp>
        <p:nvSpPr>
          <p:cNvPr id="6" name="Footer Placeholder 5"/>
          <p:cNvSpPr>
            <a:spLocks noGrp="1"/>
          </p:cNvSpPr>
          <p:nvPr>
            <p:ph type="ftr" sz="quarter" idx="11"/>
          </p:nvPr>
        </p:nvSpPr>
        <p:spPr/>
        <p:txBody>
          <a:bodyPr/>
          <a:lstStyle/>
          <a:p>
            <a:r>
              <a:rPr lang="en-GB" smtClean="0"/>
              <a:t>© Leadership Edge  leadershipedge.org.uk  info@leadershipedge.org.uk</a:t>
            </a:r>
            <a:endParaRPr lang="en-GB"/>
          </a:p>
        </p:txBody>
      </p:sp>
      <p:sp>
        <p:nvSpPr>
          <p:cNvPr id="7" name="Slide Number Placeholder 6"/>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383102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0A500A-8B01-4CF8-A860-BAAFEB10C4B2}" type="datetime1">
              <a:rPr lang="en-GB" smtClean="0"/>
              <a:t>18/10/19</a:t>
            </a:fld>
            <a:endParaRPr lang="en-GB"/>
          </a:p>
        </p:txBody>
      </p:sp>
      <p:sp>
        <p:nvSpPr>
          <p:cNvPr id="6" name="Footer Placeholder 5"/>
          <p:cNvSpPr>
            <a:spLocks noGrp="1"/>
          </p:cNvSpPr>
          <p:nvPr>
            <p:ph type="ftr" sz="quarter" idx="11"/>
          </p:nvPr>
        </p:nvSpPr>
        <p:spPr/>
        <p:txBody>
          <a:bodyPr/>
          <a:lstStyle/>
          <a:p>
            <a:r>
              <a:rPr lang="en-GB" smtClean="0"/>
              <a:t>© Leadership Edge  leadershipedge.org.uk  info@leadershipedge.org.uk</a:t>
            </a:r>
            <a:endParaRPr lang="en-GB"/>
          </a:p>
        </p:txBody>
      </p:sp>
      <p:sp>
        <p:nvSpPr>
          <p:cNvPr id="7" name="Slide Number Placeholder 6"/>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12593877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BAF73-D142-4B37-8117-D1E1A37C7867}" type="datetime1">
              <a:rPr lang="en-GB" smtClean="0"/>
              <a:t>18/10/19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 Leadership Edge  leadershipedge.org.uk  info@leadershipedge.org.uk</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426811-8C70-4DCD-8046-AD25923F5020}" type="slidenum">
              <a:rPr lang="en-GB" smtClean="0"/>
              <a:t>‹#›</a:t>
            </a:fld>
            <a:endParaRPr lang="en-GB"/>
          </a:p>
        </p:txBody>
      </p:sp>
    </p:spTree>
    <p:extLst>
      <p:ext uri="{BB962C8B-B14F-4D97-AF65-F5344CB8AC3E}">
        <p14:creationId xmlns:p14="http://schemas.microsoft.com/office/powerpoint/2010/main" val="3339102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6.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9.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9.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Helping People Change</a:t>
            </a:r>
            <a:endParaRPr lang="en-US" dirty="0"/>
          </a:p>
        </p:txBody>
      </p:sp>
      <p:sp>
        <p:nvSpPr>
          <p:cNvPr id="3" name="Subtitle 2"/>
          <p:cNvSpPr>
            <a:spLocks noGrp="1"/>
          </p:cNvSpPr>
          <p:nvPr>
            <p:ph type="subTitle" idx="1"/>
          </p:nvPr>
        </p:nvSpPr>
        <p:spPr/>
        <p:txBody>
          <a:bodyPr/>
          <a:lstStyle/>
          <a:p>
            <a:endParaRPr lang="en-US" dirty="0" smtClean="0"/>
          </a:p>
          <a:p>
            <a:r>
              <a:rPr lang="en-US" sz="3200" dirty="0" smtClean="0"/>
              <a:t>Richard </a:t>
            </a:r>
            <a:r>
              <a:rPr lang="en-US" sz="3200" dirty="0" err="1" smtClean="0"/>
              <a:t>Boyatziz</a:t>
            </a:r>
            <a:r>
              <a:rPr lang="en-US" sz="3200" dirty="0" smtClean="0"/>
              <a:t>, Melvin Smith &amp; Ellen Van </a:t>
            </a:r>
            <a:r>
              <a:rPr lang="en-US" sz="3200" dirty="0" err="1" smtClean="0"/>
              <a:t>Oosten</a:t>
            </a:r>
            <a:endParaRPr lang="en-US" sz="3200" dirty="0"/>
          </a:p>
        </p:txBody>
      </p:sp>
      <p:sp>
        <p:nvSpPr>
          <p:cNvPr id="4" name="Footer Placeholder 3"/>
          <p:cNvSpPr>
            <a:spLocks noGrp="1"/>
          </p:cNvSpPr>
          <p:nvPr>
            <p:ph type="ftr" sz="quarter" idx="11"/>
          </p:nvPr>
        </p:nvSpPr>
        <p:spPr>
          <a:xfrm>
            <a:off x="730737" y="6227430"/>
            <a:ext cx="10386906"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3763130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775" y="430245"/>
            <a:ext cx="10515600" cy="1325563"/>
          </a:xfrm>
        </p:spPr>
        <p:txBody>
          <a:bodyPr>
            <a:normAutofit fontScale="90000"/>
          </a:bodyPr>
          <a:lstStyle/>
          <a:p>
            <a:pPr algn="ctr"/>
            <a:r>
              <a:rPr lang="en-US" b="1" dirty="0" smtClean="0">
                <a:effectLst/>
                <a:latin typeface="+mn-lt"/>
              </a:rPr>
              <a:t>THE RESEARCH</a:t>
            </a:r>
            <a:br>
              <a:rPr lang="en-US" b="1" dirty="0" smtClean="0">
                <a:effectLst/>
                <a:latin typeface="+mn-lt"/>
              </a:rPr>
            </a:br>
            <a:r>
              <a:rPr lang="en-US" b="1" dirty="0" smtClean="0">
                <a:latin typeface="+mn-lt"/>
              </a:rPr>
              <a:t>The scientific </a:t>
            </a:r>
            <a:r>
              <a:rPr lang="en-US" b="1" dirty="0">
                <a:latin typeface="+mn-lt"/>
              </a:rPr>
              <a:t>f</a:t>
            </a:r>
            <a:r>
              <a:rPr lang="en-US" b="1" dirty="0" smtClean="0">
                <a:latin typeface="+mn-lt"/>
              </a:rPr>
              <a:t>oundation for the development of how to effectively coach</a:t>
            </a:r>
            <a:endParaRPr lang="en-US" b="1" dirty="0">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endParaRPr lang="en-US" dirty="0">
              <a:solidFill>
                <a:schemeClr val="bg1">
                  <a:lumMod val="65000"/>
                </a:schemeClr>
              </a:solidFill>
            </a:endParaRP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521955" y="1930850"/>
            <a:ext cx="10700079" cy="3970318"/>
          </a:xfrm>
          <a:prstGeom prst="rect">
            <a:avLst/>
          </a:prstGeom>
          <a:noFill/>
        </p:spPr>
        <p:txBody>
          <a:bodyPr wrap="square" rtlCol="0">
            <a:spAutoFit/>
          </a:bodyPr>
          <a:lstStyle/>
          <a:p>
            <a:r>
              <a:rPr lang="en-US" sz="2800" dirty="0" smtClean="0"/>
              <a:t>There is a message of hope.</a:t>
            </a:r>
          </a:p>
          <a:p>
            <a:r>
              <a:rPr lang="en-US" sz="2800" dirty="0" smtClean="0"/>
              <a:t>The way to </a:t>
            </a:r>
            <a:r>
              <a:rPr lang="en-US" sz="2800" dirty="0" err="1" smtClean="0"/>
              <a:t>energise</a:t>
            </a:r>
            <a:r>
              <a:rPr lang="en-US" sz="2800" dirty="0" smtClean="0"/>
              <a:t> and inspire people to learn and change in sustained ways is not difficult; it may seem counter intuitive at times.</a:t>
            </a:r>
          </a:p>
          <a:p>
            <a:endParaRPr lang="en-US" sz="2800" dirty="0"/>
          </a:p>
          <a:p>
            <a:pPr marL="457200" indent="-457200">
              <a:buFont typeface="Arial"/>
              <a:buChar char="•"/>
            </a:pPr>
            <a:r>
              <a:rPr lang="en-US" sz="2800" dirty="0" smtClean="0"/>
              <a:t>So what do effective coaches do to stimulate a person to explore new ideas?</a:t>
            </a:r>
          </a:p>
          <a:p>
            <a:pPr marL="457200" indent="-457200">
              <a:buFont typeface="Arial"/>
              <a:buChar char="•"/>
            </a:pPr>
            <a:r>
              <a:rPr lang="en-US" sz="2800" dirty="0" smtClean="0"/>
              <a:t>What does it feel like to be engaged in a meaningful coaching relationship?</a:t>
            </a:r>
          </a:p>
          <a:p>
            <a:pPr marL="457200" indent="-457200">
              <a:buFont typeface="Arial"/>
              <a:buChar char="•"/>
            </a:pPr>
            <a:r>
              <a:rPr lang="en-US" sz="2800" dirty="0" smtClean="0"/>
              <a:t>How can we lead in more compassionate ways?</a:t>
            </a:r>
            <a:endParaRPr lang="en-US" sz="2800" dirty="0"/>
          </a:p>
        </p:txBody>
      </p:sp>
      <p:pic>
        <p:nvPicPr>
          <p:cNvPr id="11" name="Picture 10" descr="Macintosh HD:private:var:folders:f4:kjx3mc551zg52v9m9yjjz4qh0000gn:T:TemporaryItems:download.jpg"/>
          <p:cNvPicPr/>
          <p:nvPr/>
        </p:nvPicPr>
        <p:blipFill>
          <a:blip r:embed="rId3">
            <a:extLst>
              <a:ext uri="{28A0092B-C50C-407E-A947-70E740481C1C}">
                <a14:useLocalDpi xmlns:a14="http://schemas.microsoft.com/office/drawing/2010/main" val="0"/>
              </a:ext>
            </a:extLst>
          </a:blip>
          <a:srcRect/>
          <a:stretch>
            <a:fillRect/>
          </a:stretch>
        </p:blipFill>
        <p:spPr bwMode="auto">
          <a:xfrm>
            <a:off x="9955622" y="4753829"/>
            <a:ext cx="1686822" cy="1481455"/>
          </a:xfrm>
          <a:prstGeom prst="rect">
            <a:avLst/>
          </a:prstGeom>
          <a:noFill/>
          <a:ln>
            <a:noFill/>
          </a:ln>
        </p:spPr>
      </p:pic>
    </p:spTree>
    <p:extLst>
      <p:ext uri="{BB962C8B-B14F-4D97-AF65-F5344CB8AC3E}">
        <p14:creationId xmlns:p14="http://schemas.microsoft.com/office/powerpoint/2010/main" val="304797728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926" y="365125"/>
            <a:ext cx="10515600" cy="1325563"/>
          </a:xfrm>
        </p:spPr>
        <p:txBody>
          <a:bodyPr>
            <a:normAutofit/>
          </a:bodyPr>
          <a:lstStyle/>
          <a:p>
            <a:pPr algn="ctr"/>
            <a:r>
              <a:rPr lang="en-US" b="1" dirty="0" smtClean="0">
                <a:effectLst/>
                <a:latin typeface="+mn-lt"/>
              </a:rPr>
              <a:t>Conversations that inspire</a:t>
            </a:r>
            <a:br>
              <a:rPr lang="en-US" b="1" dirty="0" smtClean="0">
                <a:effectLst/>
                <a:latin typeface="+mn-lt"/>
              </a:rPr>
            </a:br>
            <a:r>
              <a:rPr lang="en-US" sz="3200" b="1" dirty="0" smtClean="0">
                <a:solidFill>
                  <a:srgbClr val="A6A6A6"/>
                </a:solidFill>
                <a:latin typeface="+mn-lt"/>
              </a:rPr>
              <a:t>discovering what is most important</a:t>
            </a:r>
            <a:endParaRPr lang="en-US" sz="3200" b="1" dirty="0">
              <a:solidFill>
                <a:srgbClr val="A6A6A6"/>
              </a:solidFill>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endParaRPr lang="en-US" dirty="0">
              <a:solidFill>
                <a:schemeClr val="bg1">
                  <a:lumMod val="65000"/>
                </a:schemeClr>
              </a:solidFill>
            </a:endParaRP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521955" y="1930850"/>
            <a:ext cx="10700079" cy="4401205"/>
          </a:xfrm>
          <a:prstGeom prst="rect">
            <a:avLst/>
          </a:prstGeom>
          <a:noFill/>
        </p:spPr>
        <p:txBody>
          <a:bodyPr wrap="square" rtlCol="0">
            <a:spAutoFit/>
          </a:bodyPr>
          <a:lstStyle/>
          <a:p>
            <a:r>
              <a:rPr lang="en-US" sz="2800" dirty="0" smtClean="0"/>
              <a:t>Coaching when it is most effective, is essentially helping and other person, change, learn or grow in someway. It is helping people to figure out what might to possible or desired in their lives and then helping to figure out how to achieve it.</a:t>
            </a:r>
          </a:p>
          <a:p>
            <a:endParaRPr lang="en-US" sz="2800" dirty="0" smtClean="0"/>
          </a:p>
          <a:p>
            <a:r>
              <a:rPr lang="en-US" sz="2800" dirty="0" smtClean="0"/>
              <a:t>Who are the people that have helped you most in your life?</a:t>
            </a:r>
          </a:p>
          <a:p>
            <a:endParaRPr lang="en-US" sz="2800" dirty="0"/>
          </a:p>
          <a:p>
            <a:r>
              <a:rPr lang="en-US" sz="2800" dirty="0" smtClean="0"/>
              <a:t>Great coaches ignite a deep sense of meaning and hope, at its best it is like having a relaxed conversation with a close friend.</a:t>
            </a:r>
            <a:endParaRPr lang="en-US" sz="2800" dirty="0"/>
          </a:p>
          <a:p>
            <a:endParaRPr lang="en-US" sz="2800" dirty="0"/>
          </a:p>
        </p:txBody>
      </p:sp>
    </p:spTree>
    <p:extLst>
      <p:ext uri="{BB962C8B-B14F-4D97-AF65-F5344CB8AC3E}">
        <p14:creationId xmlns:p14="http://schemas.microsoft.com/office/powerpoint/2010/main" val="54797949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926" y="365125"/>
            <a:ext cx="10515600" cy="1325563"/>
          </a:xfrm>
        </p:spPr>
        <p:txBody>
          <a:bodyPr>
            <a:normAutofit/>
          </a:bodyPr>
          <a:lstStyle/>
          <a:p>
            <a:pPr algn="ctr"/>
            <a:r>
              <a:rPr lang="en-US" b="1" dirty="0" smtClean="0">
                <a:effectLst/>
                <a:latin typeface="+mn-lt"/>
              </a:rPr>
              <a:t>Coaching for Compliance</a:t>
            </a:r>
            <a:br>
              <a:rPr lang="en-US" b="1" dirty="0" smtClean="0">
                <a:effectLst/>
                <a:latin typeface="+mn-lt"/>
              </a:rPr>
            </a:br>
            <a:endParaRPr lang="en-US" sz="3200" b="1" dirty="0">
              <a:solidFill>
                <a:srgbClr val="A6A6A6"/>
              </a:solidFill>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endParaRPr lang="en-US" dirty="0">
              <a:solidFill>
                <a:schemeClr val="bg1">
                  <a:lumMod val="65000"/>
                </a:schemeClr>
              </a:solidFill>
            </a:endParaRP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521955" y="1930850"/>
            <a:ext cx="10700079" cy="3970318"/>
          </a:xfrm>
          <a:prstGeom prst="rect">
            <a:avLst/>
          </a:prstGeom>
          <a:noFill/>
        </p:spPr>
        <p:txBody>
          <a:bodyPr wrap="square" rtlCol="0">
            <a:spAutoFit/>
          </a:bodyPr>
          <a:lstStyle/>
          <a:p>
            <a:r>
              <a:rPr lang="en-US" sz="2800" dirty="0" smtClean="0"/>
              <a:t>Even when it is well intentioned, this can elicit a defensive response from the person being coached. This can often be  a stress response accompanied by negative emotions and activation of the </a:t>
            </a:r>
            <a:r>
              <a:rPr lang="en-US" sz="2800" dirty="0"/>
              <a:t>of the sympathetic nervous </a:t>
            </a:r>
            <a:r>
              <a:rPr lang="en-US" sz="2800" dirty="0" smtClean="0"/>
              <a:t>system, which in turn triggers a number </a:t>
            </a:r>
            <a:r>
              <a:rPr lang="en-US" sz="2800" dirty="0"/>
              <a:t>of </a:t>
            </a:r>
            <a:r>
              <a:rPr lang="en-US" sz="2800" dirty="0" smtClean="0"/>
              <a:t>hormonal processes that essentially shut down the ability to learn or change in any way. </a:t>
            </a:r>
          </a:p>
          <a:p>
            <a:endParaRPr lang="en-US" sz="2800" dirty="0"/>
          </a:p>
          <a:p>
            <a:r>
              <a:rPr lang="en-US" sz="2800" dirty="0" smtClean="0"/>
              <a:t>People are in survival mode. Their creativity and openness to new ideas are greatly diminished.</a:t>
            </a:r>
            <a:endParaRPr lang="en-US" sz="2800" dirty="0"/>
          </a:p>
        </p:txBody>
      </p:sp>
    </p:spTree>
    <p:extLst>
      <p:ext uri="{BB962C8B-B14F-4D97-AF65-F5344CB8AC3E}">
        <p14:creationId xmlns:p14="http://schemas.microsoft.com/office/powerpoint/2010/main" val="236507198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7760" y="365125"/>
            <a:ext cx="6313765" cy="1325563"/>
          </a:xfrm>
        </p:spPr>
        <p:txBody>
          <a:bodyPr>
            <a:normAutofit/>
          </a:bodyPr>
          <a:lstStyle/>
          <a:p>
            <a:pPr algn="ctr"/>
            <a:r>
              <a:rPr lang="en-US" b="1" dirty="0" smtClean="0">
                <a:effectLst/>
                <a:latin typeface="+mn-lt"/>
              </a:rPr>
              <a:t>Aaron’s drawings </a:t>
            </a:r>
            <a:r>
              <a:rPr lang="en-US" sz="2800" b="1" dirty="0" smtClean="0">
                <a:solidFill>
                  <a:srgbClr val="A6A6A6"/>
                </a:solidFill>
                <a:effectLst/>
                <a:latin typeface="+mn-lt"/>
              </a:rPr>
              <a:t>(p54)</a:t>
            </a:r>
            <a:endParaRPr lang="en-US" sz="2800" b="1" dirty="0">
              <a:solidFill>
                <a:srgbClr val="A6A6A6"/>
              </a:solidFill>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endParaRPr lang="en-US" dirty="0">
              <a:solidFill>
                <a:schemeClr val="bg1">
                  <a:lumMod val="65000"/>
                </a:schemeClr>
              </a:solidFill>
            </a:endParaRP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Macintosh HD:Users:Janpage:Pictures:Photos Library.photoslibrary:resources:proxies:derivatives:40:00:40c0:UNADJUSTEDNONRAW_thumb_40c0.jpg"/>
          <p:cNvPicPr/>
          <p:nvPr/>
        </p:nvPicPr>
        <p:blipFill>
          <a:blip r:embed="rId3">
            <a:extLst>
              <a:ext uri="{28A0092B-C50C-407E-A947-70E740481C1C}">
                <a14:useLocalDpi xmlns:a14="http://schemas.microsoft.com/office/drawing/2010/main" val="0"/>
              </a:ext>
            </a:extLst>
          </a:blip>
          <a:srcRect/>
          <a:stretch>
            <a:fillRect/>
          </a:stretch>
        </p:blipFill>
        <p:spPr bwMode="auto">
          <a:xfrm>
            <a:off x="417564" y="487062"/>
            <a:ext cx="4645399" cy="5827343"/>
          </a:xfrm>
          <a:prstGeom prst="rect">
            <a:avLst/>
          </a:prstGeom>
          <a:noFill/>
          <a:ln>
            <a:noFill/>
          </a:ln>
        </p:spPr>
      </p:pic>
      <p:sp>
        <p:nvSpPr>
          <p:cNvPr id="7" name="TextBox 6"/>
          <p:cNvSpPr txBox="1"/>
          <p:nvPr/>
        </p:nvSpPr>
        <p:spPr>
          <a:xfrm>
            <a:off x="5161755" y="1340978"/>
            <a:ext cx="6643520" cy="5570756"/>
          </a:xfrm>
          <a:prstGeom prst="rect">
            <a:avLst/>
          </a:prstGeom>
          <a:noFill/>
        </p:spPr>
        <p:txBody>
          <a:bodyPr wrap="square" rtlCol="0">
            <a:spAutoFit/>
          </a:bodyPr>
          <a:lstStyle/>
          <a:p>
            <a:r>
              <a:rPr lang="en-US" sz="2000" dirty="0" smtClean="0"/>
              <a:t>Aaron was a 5 year old, his teacher asked the class to draw a picture of a house, later she asked the children to draw an </a:t>
            </a:r>
            <a:r>
              <a:rPr lang="en-US" sz="2000" dirty="0" err="1" smtClean="0"/>
              <a:t>aeroplane</a:t>
            </a:r>
            <a:r>
              <a:rPr lang="en-US" sz="2000" dirty="0" smtClean="0"/>
              <a:t>.</a:t>
            </a:r>
          </a:p>
          <a:p>
            <a:endParaRPr lang="en-US" sz="2000" dirty="0"/>
          </a:p>
          <a:p>
            <a:r>
              <a:rPr lang="en-US" sz="2000" dirty="0" smtClean="0"/>
              <a:t>Aaron’s teacher showed the Head Aaron’s pictures and they agreed that maybe his </a:t>
            </a:r>
            <a:r>
              <a:rPr lang="en-US" sz="2000" dirty="0" err="1" smtClean="0"/>
              <a:t>rluctance</a:t>
            </a:r>
            <a:r>
              <a:rPr lang="en-US" sz="2000" dirty="0" smtClean="0"/>
              <a:t> seen in class and this evidence meant that there was evidence of emotional troubles or a learning disability. His parents were called in.</a:t>
            </a:r>
          </a:p>
          <a:p>
            <a:endParaRPr lang="en-US" sz="2000" dirty="0"/>
          </a:p>
          <a:p>
            <a:r>
              <a:rPr lang="en-US" sz="2000" dirty="0" smtClean="0"/>
              <a:t>The teacher </a:t>
            </a:r>
            <a:r>
              <a:rPr lang="en-US" sz="2000" dirty="0" err="1" smtClean="0"/>
              <a:t>didn</a:t>
            </a:r>
            <a:r>
              <a:rPr lang="mr-IN" sz="2000" dirty="0" smtClean="0"/>
              <a:t>’</a:t>
            </a:r>
            <a:r>
              <a:rPr lang="en-US" sz="2000" dirty="0" smtClean="0"/>
              <a:t>t say she was trying to get Aaron to write with his right hand and he was resisting.</a:t>
            </a:r>
          </a:p>
          <a:p>
            <a:endParaRPr lang="en-US" sz="2000" dirty="0"/>
          </a:p>
          <a:p>
            <a:r>
              <a:rPr lang="en-US" sz="2000" dirty="0" smtClean="0"/>
              <a:t>The school had aroused the fears in the parents, that maybe there was something wrong with their child. School made the decision that Aaron would be assigned to a new special needs class. </a:t>
            </a:r>
          </a:p>
          <a:p>
            <a:endParaRPr lang="en-US" dirty="0"/>
          </a:p>
          <a:p>
            <a:endParaRPr lang="en-US" dirty="0"/>
          </a:p>
        </p:txBody>
      </p:sp>
    </p:spTree>
    <p:extLst>
      <p:ext uri="{BB962C8B-B14F-4D97-AF65-F5344CB8AC3E}">
        <p14:creationId xmlns:p14="http://schemas.microsoft.com/office/powerpoint/2010/main" val="419275501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7760" y="365125"/>
            <a:ext cx="6313765" cy="1325563"/>
          </a:xfrm>
        </p:spPr>
        <p:txBody>
          <a:bodyPr>
            <a:normAutofit/>
          </a:bodyPr>
          <a:lstStyle/>
          <a:p>
            <a:pPr algn="ctr"/>
            <a:r>
              <a:rPr lang="en-US" b="1" dirty="0" smtClean="0">
                <a:effectLst/>
                <a:latin typeface="+mn-lt"/>
              </a:rPr>
              <a:t>Aaron’s drawings </a:t>
            </a:r>
            <a:r>
              <a:rPr lang="en-US" b="1" dirty="0" smtClean="0">
                <a:solidFill>
                  <a:srgbClr val="A6A6A6"/>
                </a:solidFill>
                <a:effectLst/>
                <a:latin typeface="+mn-lt"/>
              </a:rPr>
              <a:t>(p54)</a:t>
            </a:r>
            <a:endParaRPr lang="en-US" sz="3200" b="1" dirty="0">
              <a:solidFill>
                <a:srgbClr val="A6A6A6"/>
              </a:solidFill>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endParaRPr lang="en-US" dirty="0">
              <a:solidFill>
                <a:schemeClr val="bg1">
                  <a:lumMod val="65000"/>
                </a:schemeClr>
              </a:solidFill>
            </a:endParaRP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Macintosh HD:Users:Janpage:Pictures:Photos Library.photoslibrary:resources:proxies:derivatives:40:00:40c0:UNADJUSTEDNONRAW_thumb_40c0.jpg"/>
          <p:cNvPicPr/>
          <p:nvPr/>
        </p:nvPicPr>
        <p:blipFill>
          <a:blip r:embed="rId3">
            <a:extLst>
              <a:ext uri="{28A0092B-C50C-407E-A947-70E740481C1C}">
                <a14:useLocalDpi xmlns:a14="http://schemas.microsoft.com/office/drawing/2010/main" val="0"/>
              </a:ext>
            </a:extLst>
          </a:blip>
          <a:srcRect/>
          <a:stretch>
            <a:fillRect/>
          </a:stretch>
        </p:blipFill>
        <p:spPr bwMode="auto">
          <a:xfrm>
            <a:off x="417564" y="487062"/>
            <a:ext cx="4645399" cy="5827343"/>
          </a:xfrm>
          <a:prstGeom prst="rect">
            <a:avLst/>
          </a:prstGeom>
          <a:noFill/>
          <a:ln>
            <a:noFill/>
          </a:ln>
        </p:spPr>
      </p:pic>
      <p:sp>
        <p:nvSpPr>
          <p:cNvPr id="7" name="TextBox 6"/>
          <p:cNvSpPr txBox="1"/>
          <p:nvPr/>
        </p:nvSpPr>
        <p:spPr>
          <a:xfrm>
            <a:off x="5497927" y="1617740"/>
            <a:ext cx="5845896" cy="646331"/>
          </a:xfrm>
          <a:prstGeom prst="rect">
            <a:avLst/>
          </a:prstGeom>
          <a:noFill/>
        </p:spPr>
        <p:txBody>
          <a:bodyPr wrap="square" rtlCol="0">
            <a:spAutoFit/>
          </a:bodyPr>
          <a:lstStyle/>
          <a:p>
            <a:endParaRPr lang="en-US" dirty="0"/>
          </a:p>
          <a:p>
            <a:endParaRPr lang="en-US" dirty="0"/>
          </a:p>
        </p:txBody>
      </p:sp>
      <p:sp>
        <p:nvSpPr>
          <p:cNvPr id="9" name="TextBox 8"/>
          <p:cNvSpPr txBox="1"/>
          <p:nvPr/>
        </p:nvSpPr>
        <p:spPr>
          <a:xfrm>
            <a:off x="5323941" y="1548160"/>
            <a:ext cx="6333055" cy="4708981"/>
          </a:xfrm>
          <a:prstGeom prst="rect">
            <a:avLst/>
          </a:prstGeom>
          <a:noFill/>
        </p:spPr>
        <p:txBody>
          <a:bodyPr wrap="square" rtlCol="0">
            <a:spAutoFit/>
          </a:bodyPr>
          <a:lstStyle/>
          <a:p>
            <a:r>
              <a:rPr lang="en-GB" sz="2000" dirty="0"/>
              <a:t>When they got home Aaron was delighted to see his parents had his two pictures</a:t>
            </a:r>
            <a:r>
              <a:rPr lang="en-GB" sz="2000" dirty="0" smtClean="0"/>
              <a:t>.</a:t>
            </a:r>
          </a:p>
          <a:p>
            <a:endParaRPr lang="en-GB" sz="2000" dirty="0"/>
          </a:p>
          <a:p>
            <a:r>
              <a:rPr lang="en-GB" sz="2000" dirty="0" smtClean="0"/>
              <a:t>With a smile, his dad said they loved his pictures and asked his son what he saw and why he drew the pictures the way he did.</a:t>
            </a:r>
          </a:p>
          <a:p>
            <a:endParaRPr lang="en-GB" sz="2000" dirty="0"/>
          </a:p>
          <a:p>
            <a:r>
              <a:rPr lang="en-GB" sz="2000" dirty="0" smtClean="0"/>
              <a:t>Aaron eagerly pointed to the lines in the house and aeroplane “You can’t have a building without </a:t>
            </a:r>
            <a:r>
              <a:rPr lang="en-GB" sz="2000" dirty="0" err="1" smtClean="0"/>
              <a:t>electricals</a:t>
            </a:r>
            <a:r>
              <a:rPr lang="en-GB" sz="2000" dirty="0" smtClean="0"/>
              <a:t> and plumbing or a plane without hydraulics and the electrical system, if I drew the outside first you would </a:t>
            </a:r>
            <a:r>
              <a:rPr lang="en-GB" sz="2000" dirty="0"/>
              <a:t>n</a:t>
            </a:r>
            <a:r>
              <a:rPr lang="en-GB" sz="2000" dirty="0" smtClean="0"/>
              <a:t>ever see the important stuff inside.”</a:t>
            </a:r>
          </a:p>
          <a:p>
            <a:endParaRPr lang="en-GB" sz="2000" dirty="0"/>
          </a:p>
          <a:p>
            <a:r>
              <a:rPr lang="en-GB" sz="2000" dirty="0" smtClean="0"/>
              <a:t>Aaron’s thinking was far more complex that the average 5 year old.</a:t>
            </a:r>
            <a:endParaRPr lang="en-GB" sz="2000" dirty="0"/>
          </a:p>
        </p:txBody>
      </p:sp>
    </p:spTree>
    <p:extLst>
      <p:ext uri="{BB962C8B-B14F-4D97-AF65-F5344CB8AC3E}">
        <p14:creationId xmlns:p14="http://schemas.microsoft.com/office/powerpoint/2010/main" val="236485687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978" y="365125"/>
            <a:ext cx="11150547" cy="1325563"/>
          </a:xfrm>
        </p:spPr>
        <p:txBody>
          <a:bodyPr>
            <a:normAutofit/>
          </a:bodyPr>
          <a:lstStyle/>
          <a:p>
            <a:pPr algn="ctr"/>
            <a:r>
              <a:rPr lang="en-US" b="1" dirty="0" smtClean="0">
                <a:effectLst/>
                <a:latin typeface="+mn-lt"/>
              </a:rPr>
              <a:t>Put the focus on them, not us!</a:t>
            </a:r>
            <a:endParaRPr lang="en-US" sz="3200" b="1" dirty="0">
              <a:solidFill>
                <a:srgbClr val="A6A6A6"/>
              </a:solidFill>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endParaRPr lang="en-US" dirty="0">
              <a:solidFill>
                <a:schemeClr val="bg1">
                  <a:lumMod val="65000"/>
                </a:schemeClr>
              </a:solidFill>
            </a:endParaRP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800332" y="1478579"/>
            <a:ext cx="10526093" cy="4832092"/>
          </a:xfrm>
          <a:prstGeom prst="rect">
            <a:avLst/>
          </a:prstGeom>
          <a:noFill/>
        </p:spPr>
        <p:txBody>
          <a:bodyPr wrap="square" rtlCol="0">
            <a:spAutoFit/>
          </a:bodyPr>
          <a:lstStyle/>
          <a:p>
            <a:r>
              <a:rPr lang="en-US" sz="2200" dirty="0" smtClean="0"/>
              <a:t>We have to understand our </a:t>
            </a:r>
            <a:r>
              <a:rPr lang="en-US" sz="2200" dirty="0" err="1" smtClean="0"/>
              <a:t>coachee</a:t>
            </a:r>
            <a:r>
              <a:rPr lang="en-US" sz="2200" dirty="0" smtClean="0"/>
              <a:t>/ employee, it is not our vision of how things should be. We have to discover how they feel as well as think. This is often assumed.</a:t>
            </a:r>
          </a:p>
          <a:p>
            <a:endParaRPr lang="en-US" sz="2200" dirty="0"/>
          </a:p>
          <a:p>
            <a:r>
              <a:rPr lang="en-GB" sz="2200" dirty="0" smtClean="0"/>
              <a:t>As coaches we have to ask questions that awaken the PEA (Positive Emotional Attractor) and trigger hormones in the parasympathetic nervous system, such as joy, gratitude and curiosity.</a:t>
            </a:r>
          </a:p>
          <a:p>
            <a:endParaRPr lang="en-GB" sz="2200" dirty="0"/>
          </a:p>
          <a:p>
            <a:r>
              <a:rPr lang="en-GB" sz="2200" dirty="0" smtClean="0"/>
              <a:t>Good questions open up possibilities. We ask people to articulate their thinking, anchoring them in the PEA.</a:t>
            </a:r>
          </a:p>
          <a:p>
            <a:endParaRPr lang="en-GB" sz="2200" dirty="0"/>
          </a:p>
          <a:p>
            <a:r>
              <a:rPr lang="en-GB" sz="2200" dirty="0" smtClean="0"/>
              <a:t>With Aaron, his teachers had failed to ask him for his reasoning. Schools are framed perceived as an “Expert” system, with educators knowing more about the process than parents and learners.  Historically this has not worked well in education and does not work well in coaching.</a:t>
            </a:r>
            <a:endParaRPr lang="en-GB" sz="2200" dirty="0"/>
          </a:p>
        </p:txBody>
      </p:sp>
    </p:spTree>
    <p:extLst>
      <p:ext uri="{BB962C8B-B14F-4D97-AF65-F5344CB8AC3E}">
        <p14:creationId xmlns:p14="http://schemas.microsoft.com/office/powerpoint/2010/main" val="248524618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978" y="365125"/>
            <a:ext cx="11150547" cy="1325563"/>
          </a:xfrm>
        </p:spPr>
        <p:txBody>
          <a:bodyPr>
            <a:normAutofit/>
          </a:bodyPr>
          <a:lstStyle/>
          <a:p>
            <a:pPr algn="ctr"/>
            <a:r>
              <a:rPr lang="en-US" b="1" dirty="0" smtClean="0">
                <a:effectLst/>
                <a:latin typeface="+mn-lt"/>
              </a:rPr>
              <a:t>Research spotlight</a:t>
            </a:r>
            <a:endParaRPr lang="en-US" sz="3200" b="1" dirty="0">
              <a:solidFill>
                <a:srgbClr val="A6A6A6"/>
              </a:solidFill>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endParaRPr lang="en-US" dirty="0">
              <a:solidFill>
                <a:schemeClr val="bg1">
                  <a:lumMod val="65000"/>
                </a:schemeClr>
              </a:solidFill>
            </a:endParaRP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Macintosh HD:private:var:folders:f4:kjx3mc551zg52v9m9yjjz4qh0000gn:T:TemporaryItems:download.jpg"/>
          <p:cNvPicPr/>
          <p:nvPr/>
        </p:nvPicPr>
        <p:blipFill>
          <a:blip r:embed="rId3">
            <a:extLst>
              <a:ext uri="{28A0092B-C50C-407E-A947-70E740481C1C}">
                <a14:useLocalDpi xmlns:a14="http://schemas.microsoft.com/office/drawing/2010/main" val="0"/>
              </a:ext>
            </a:extLst>
          </a:blip>
          <a:srcRect/>
          <a:stretch>
            <a:fillRect/>
          </a:stretch>
        </p:blipFill>
        <p:spPr bwMode="auto">
          <a:xfrm>
            <a:off x="1903727" y="365332"/>
            <a:ext cx="1384590" cy="1217617"/>
          </a:xfrm>
          <a:prstGeom prst="rect">
            <a:avLst/>
          </a:prstGeom>
          <a:noFill/>
          <a:ln>
            <a:noFill/>
          </a:ln>
        </p:spPr>
      </p:pic>
      <p:sp>
        <p:nvSpPr>
          <p:cNvPr id="9" name="TextBox 8"/>
          <p:cNvSpPr txBox="1"/>
          <p:nvPr/>
        </p:nvSpPr>
        <p:spPr>
          <a:xfrm>
            <a:off x="1123536" y="1579171"/>
            <a:ext cx="9981565" cy="5170646"/>
          </a:xfrm>
          <a:prstGeom prst="rect">
            <a:avLst/>
          </a:prstGeom>
          <a:noFill/>
        </p:spPr>
        <p:txBody>
          <a:bodyPr wrap="square" rtlCol="0">
            <a:spAutoFit/>
          </a:bodyPr>
          <a:lstStyle/>
          <a:p>
            <a:r>
              <a:rPr lang="en-US" sz="2400" dirty="0" smtClean="0"/>
              <a:t>Chronic stress, such as working for a demanding or toxic boss, causes your body to activate and prepare to defend itself but also results in cognitive, perceptual and emotional impairment.</a:t>
            </a:r>
          </a:p>
          <a:p>
            <a:endParaRPr lang="en-US" sz="2400" dirty="0"/>
          </a:p>
          <a:p>
            <a:r>
              <a:rPr lang="en-US" sz="2400" dirty="0" smtClean="0"/>
              <a:t>In contrast the PNS (</a:t>
            </a:r>
            <a:r>
              <a:rPr lang="en-US" sz="2400" dirty="0" err="1" smtClean="0"/>
              <a:t>parasympathic</a:t>
            </a:r>
            <a:r>
              <a:rPr lang="en-US" sz="2400" dirty="0" smtClean="0"/>
              <a:t> nervous system) activates the renewal processes, including positive hormones oxytocin (females) and vasopressin (males)They are VASOLDILATERS. They open up blood flow, you feel warmer, your blood pressure and pulse rates drop, your breathing slows down. You engage your immune system to its fullest capacity.</a:t>
            </a:r>
          </a:p>
          <a:p>
            <a:endParaRPr lang="en-US" sz="2400" dirty="0"/>
          </a:p>
          <a:p>
            <a:r>
              <a:rPr lang="en-US" sz="2400" dirty="0" smtClean="0"/>
              <a:t>Without renewal, chronic stress will make your functioning and performance unsustainable.</a:t>
            </a:r>
          </a:p>
          <a:p>
            <a:endParaRPr lang="en-US" sz="2400" dirty="0"/>
          </a:p>
          <a:p>
            <a:endParaRPr lang="en-US" dirty="0"/>
          </a:p>
        </p:txBody>
      </p:sp>
    </p:spTree>
    <p:extLst>
      <p:ext uri="{BB962C8B-B14F-4D97-AF65-F5344CB8AC3E}">
        <p14:creationId xmlns:p14="http://schemas.microsoft.com/office/powerpoint/2010/main" val="333766993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978" y="365125"/>
            <a:ext cx="11150547" cy="1325563"/>
          </a:xfrm>
        </p:spPr>
        <p:txBody>
          <a:bodyPr>
            <a:normAutofit/>
          </a:bodyPr>
          <a:lstStyle/>
          <a:p>
            <a:pPr algn="ctr"/>
            <a:r>
              <a:rPr lang="en-US" b="1" dirty="0" smtClean="0">
                <a:effectLst/>
                <a:latin typeface="+mn-lt"/>
              </a:rPr>
              <a:t>Research spotlight: </a:t>
            </a:r>
            <a:br>
              <a:rPr lang="en-US" b="1" dirty="0" smtClean="0">
                <a:effectLst/>
                <a:latin typeface="+mn-lt"/>
              </a:rPr>
            </a:br>
            <a:r>
              <a:rPr lang="en-US" sz="3600" dirty="0" err="1" smtClean="0">
                <a:solidFill>
                  <a:srgbClr val="A6A6A6"/>
                </a:solidFill>
                <a:effectLst/>
                <a:latin typeface="+mn-lt"/>
              </a:rPr>
              <a:t>Boyatziz</a:t>
            </a:r>
            <a:r>
              <a:rPr lang="en-US" sz="3600" dirty="0" smtClean="0">
                <a:solidFill>
                  <a:srgbClr val="A6A6A6"/>
                </a:solidFill>
                <a:effectLst/>
                <a:latin typeface="+mn-lt"/>
              </a:rPr>
              <a:t>:  A</a:t>
            </a:r>
            <a:r>
              <a:rPr lang="en-US" sz="3200" dirty="0" smtClean="0">
                <a:solidFill>
                  <a:srgbClr val="A6A6A6"/>
                </a:solidFill>
                <a:effectLst/>
                <a:latin typeface="+mn-lt"/>
              </a:rPr>
              <a:t> neuroscience study of coaching</a:t>
            </a:r>
            <a:endParaRPr lang="en-US" sz="3200" dirty="0">
              <a:solidFill>
                <a:srgbClr val="A6A6A6"/>
              </a:solidFill>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endParaRPr lang="en-US" dirty="0">
              <a:solidFill>
                <a:schemeClr val="bg1">
                  <a:lumMod val="65000"/>
                </a:schemeClr>
              </a:solidFill>
            </a:endParaRP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Macintosh HD:private:var:folders:f4:kjx3mc551zg52v9m9yjjz4qh0000gn:T:TemporaryItems:download.jpg"/>
          <p:cNvPicPr/>
          <p:nvPr/>
        </p:nvPicPr>
        <p:blipFill>
          <a:blip r:embed="rId3">
            <a:extLst>
              <a:ext uri="{28A0092B-C50C-407E-A947-70E740481C1C}">
                <a14:useLocalDpi xmlns:a14="http://schemas.microsoft.com/office/drawing/2010/main" val="0"/>
              </a:ext>
            </a:extLst>
          </a:blip>
          <a:srcRect/>
          <a:stretch>
            <a:fillRect/>
          </a:stretch>
        </p:blipFill>
        <p:spPr bwMode="auto">
          <a:xfrm>
            <a:off x="356829" y="202531"/>
            <a:ext cx="1384590" cy="1217617"/>
          </a:xfrm>
          <a:prstGeom prst="rect">
            <a:avLst/>
          </a:prstGeom>
          <a:noFill/>
          <a:ln>
            <a:noFill/>
          </a:ln>
        </p:spPr>
      </p:pic>
      <p:sp>
        <p:nvSpPr>
          <p:cNvPr id="9" name="TextBox 8"/>
          <p:cNvSpPr txBox="1"/>
          <p:nvPr/>
        </p:nvSpPr>
        <p:spPr>
          <a:xfrm>
            <a:off x="1123536" y="1676852"/>
            <a:ext cx="9981565" cy="4524315"/>
          </a:xfrm>
          <a:prstGeom prst="rect">
            <a:avLst/>
          </a:prstGeom>
          <a:noFill/>
        </p:spPr>
        <p:txBody>
          <a:bodyPr wrap="square" rtlCol="0">
            <a:spAutoFit/>
          </a:bodyPr>
          <a:lstStyle/>
          <a:p>
            <a:r>
              <a:rPr lang="en-US" sz="2400" dirty="0" smtClean="0"/>
              <a:t>Two coaches were selected to support 20 sophomores (19/20 year olds) ten were male and ten female.</a:t>
            </a:r>
          </a:p>
          <a:p>
            <a:r>
              <a:rPr lang="en-US" sz="2400" dirty="0" smtClean="0"/>
              <a:t>They had a 30 minute coaching conversation with one coach and then next day another 30 minute conversation with the other coach.</a:t>
            </a:r>
          </a:p>
          <a:p>
            <a:r>
              <a:rPr lang="en-US" sz="2400" dirty="0" smtClean="0"/>
              <a:t>One coach was asked to use a PEA (positive emotional attractor)approach and the other a NEA approach.</a:t>
            </a:r>
          </a:p>
          <a:p>
            <a:endParaRPr lang="en-US" sz="2400" dirty="0"/>
          </a:p>
          <a:p>
            <a:r>
              <a:rPr lang="en-US" sz="2400" dirty="0" smtClean="0"/>
              <a:t>During the PEA session students were asked “if your life was perfect in ten years time, what would it look like?”</a:t>
            </a:r>
          </a:p>
          <a:p>
            <a:r>
              <a:rPr lang="en-US" sz="2400" dirty="0" smtClean="0"/>
              <a:t>In the NEA session they were asked four questions about their course; how are you doing? Are you doing all the assignments? All the reading? Are you getting enough time from your tutor?</a:t>
            </a:r>
            <a:endParaRPr lang="en-US" sz="2400" dirty="0"/>
          </a:p>
        </p:txBody>
      </p:sp>
    </p:spTree>
    <p:extLst>
      <p:ext uri="{BB962C8B-B14F-4D97-AF65-F5344CB8AC3E}">
        <p14:creationId xmlns:p14="http://schemas.microsoft.com/office/powerpoint/2010/main" val="104573937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978" y="365125"/>
            <a:ext cx="11150547" cy="1325563"/>
          </a:xfrm>
        </p:spPr>
        <p:txBody>
          <a:bodyPr>
            <a:normAutofit/>
          </a:bodyPr>
          <a:lstStyle/>
          <a:p>
            <a:pPr algn="ctr"/>
            <a:r>
              <a:rPr lang="en-US" b="1" dirty="0" smtClean="0">
                <a:effectLst/>
                <a:latin typeface="+mn-lt"/>
              </a:rPr>
              <a:t>Research spotlight: </a:t>
            </a:r>
            <a:br>
              <a:rPr lang="en-US" b="1" dirty="0" smtClean="0">
                <a:effectLst/>
                <a:latin typeface="+mn-lt"/>
              </a:rPr>
            </a:br>
            <a:r>
              <a:rPr lang="en-US" sz="3600" dirty="0" err="1" smtClean="0">
                <a:solidFill>
                  <a:srgbClr val="A6A6A6"/>
                </a:solidFill>
                <a:effectLst/>
                <a:latin typeface="+mn-lt"/>
              </a:rPr>
              <a:t>Boyatziz</a:t>
            </a:r>
            <a:r>
              <a:rPr lang="en-US" sz="3600" dirty="0" smtClean="0">
                <a:solidFill>
                  <a:srgbClr val="A6A6A6"/>
                </a:solidFill>
                <a:effectLst/>
                <a:latin typeface="+mn-lt"/>
              </a:rPr>
              <a:t>:  A</a:t>
            </a:r>
            <a:r>
              <a:rPr lang="en-US" sz="3200" dirty="0" smtClean="0">
                <a:solidFill>
                  <a:srgbClr val="A6A6A6"/>
                </a:solidFill>
                <a:effectLst/>
                <a:latin typeface="+mn-lt"/>
              </a:rPr>
              <a:t> neuroscience study of coaching</a:t>
            </a:r>
            <a:endParaRPr lang="en-US" sz="3200" dirty="0">
              <a:solidFill>
                <a:srgbClr val="A6A6A6"/>
              </a:solidFill>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endParaRPr lang="en-US" dirty="0">
              <a:solidFill>
                <a:schemeClr val="bg1">
                  <a:lumMod val="65000"/>
                </a:schemeClr>
              </a:solidFill>
            </a:endParaRP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Macintosh HD:private:var:folders:f4:kjx3mc551zg52v9m9yjjz4qh0000gn:T:TemporaryItems:download.jpg"/>
          <p:cNvPicPr/>
          <p:nvPr/>
        </p:nvPicPr>
        <p:blipFill>
          <a:blip r:embed="rId3">
            <a:extLst>
              <a:ext uri="{28A0092B-C50C-407E-A947-70E740481C1C}">
                <a14:useLocalDpi xmlns:a14="http://schemas.microsoft.com/office/drawing/2010/main" val="0"/>
              </a:ext>
            </a:extLst>
          </a:blip>
          <a:srcRect/>
          <a:stretch>
            <a:fillRect/>
          </a:stretch>
        </p:blipFill>
        <p:spPr bwMode="auto">
          <a:xfrm>
            <a:off x="356829" y="202531"/>
            <a:ext cx="1384590" cy="1217617"/>
          </a:xfrm>
          <a:prstGeom prst="rect">
            <a:avLst/>
          </a:prstGeom>
          <a:noFill/>
          <a:ln>
            <a:noFill/>
          </a:ln>
        </p:spPr>
      </p:pic>
      <p:sp>
        <p:nvSpPr>
          <p:cNvPr id="9" name="TextBox 8"/>
          <p:cNvSpPr txBox="1"/>
          <p:nvPr/>
        </p:nvSpPr>
        <p:spPr>
          <a:xfrm>
            <a:off x="1123536" y="1676852"/>
            <a:ext cx="9981565" cy="5632310"/>
          </a:xfrm>
          <a:prstGeom prst="rect">
            <a:avLst/>
          </a:prstGeom>
          <a:noFill/>
        </p:spPr>
        <p:txBody>
          <a:bodyPr wrap="square" rtlCol="0">
            <a:spAutoFit/>
          </a:bodyPr>
          <a:lstStyle/>
          <a:p>
            <a:r>
              <a:rPr lang="en-US" sz="2400" dirty="0" smtClean="0"/>
              <a:t>The NEA questions were not negative  but were classed as NEA because they typically evoked feelings of guilt, inadequacy and frustration.</a:t>
            </a:r>
          </a:p>
          <a:p>
            <a:endParaRPr lang="en-US" sz="2400" dirty="0"/>
          </a:p>
          <a:p>
            <a:r>
              <a:rPr lang="en-US" sz="2400" dirty="0" smtClean="0"/>
              <a:t>After the sessions (which were in a random order of PEA or NEA coaching) students were asked about the two coaches.</a:t>
            </a:r>
          </a:p>
          <a:p>
            <a:endParaRPr lang="en-US" sz="2400" dirty="0"/>
          </a:p>
          <a:p>
            <a:r>
              <a:rPr lang="en-US" sz="2400" dirty="0" smtClean="0"/>
              <a:t>The PEA coach was seen as inspiring and caring, the other as making them feel guilty and self conscious.</a:t>
            </a:r>
          </a:p>
          <a:p>
            <a:endParaRPr lang="en-US" sz="2400" dirty="0"/>
          </a:p>
          <a:p>
            <a:r>
              <a:rPr lang="en-US" sz="2400" dirty="0" smtClean="0"/>
              <a:t>The body’s stress response is part of the NEA and the renewal process is part of the PEA. Learning to </a:t>
            </a:r>
            <a:r>
              <a:rPr lang="en-US" sz="2400" dirty="0" err="1" smtClean="0"/>
              <a:t>recognise</a:t>
            </a:r>
            <a:r>
              <a:rPr lang="en-US" sz="2400" dirty="0" smtClean="0"/>
              <a:t> the moments of renewal help us to maintain the all important balance between stress and renewal, so does variety and change.</a:t>
            </a:r>
          </a:p>
          <a:p>
            <a:endParaRPr lang="en-US" sz="2400" dirty="0"/>
          </a:p>
          <a:p>
            <a:endParaRPr lang="en-US" sz="2400" dirty="0"/>
          </a:p>
        </p:txBody>
      </p:sp>
    </p:spTree>
    <p:extLst>
      <p:ext uri="{BB962C8B-B14F-4D97-AF65-F5344CB8AC3E}">
        <p14:creationId xmlns:p14="http://schemas.microsoft.com/office/powerpoint/2010/main" val="242471249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978" y="365125"/>
            <a:ext cx="11150547" cy="1325563"/>
          </a:xfrm>
        </p:spPr>
        <p:txBody>
          <a:bodyPr>
            <a:normAutofit/>
          </a:bodyPr>
          <a:lstStyle/>
          <a:p>
            <a:pPr algn="ctr"/>
            <a:r>
              <a:rPr lang="en-US" b="1" dirty="0" smtClean="0">
                <a:effectLst/>
                <a:latin typeface="+mn-lt"/>
              </a:rPr>
              <a:t>A personal vision</a:t>
            </a:r>
            <a:br>
              <a:rPr lang="en-US" b="1" dirty="0" smtClean="0">
                <a:effectLst/>
                <a:latin typeface="+mn-lt"/>
              </a:rPr>
            </a:br>
            <a:endParaRPr lang="en-US" sz="3200" dirty="0">
              <a:solidFill>
                <a:srgbClr val="A6A6A6"/>
              </a:solidFill>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endParaRPr lang="en-US" dirty="0">
              <a:solidFill>
                <a:schemeClr val="bg1">
                  <a:lumMod val="65000"/>
                </a:schemeClr>
              </a:solidFill>
            </a:endParaRP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1123536" y="1676852"/>
            <a:ext cx="9981565" cy="3785652"/>
          </a:xfrm>
          <a:prstGeom prst="rect">
            <a:avLst/>
          </a:prstGeom>
          <a:noFill/>
        </p:spPr>
        <p:txBody>
          <a:bodyPr wrap="square" rtlCol="0">
            <a:spAutoFit/>
          </a:bodyPr>
          <a:lstStyle/>
          <a:p>
            <a:pPr marL="342900" indent="-342900">
              <a:buFont typeface="Arial"/>
              <a:buChar char="•"/>
            </a:pPr>
            <a:r>
              <a:rPr lang="en-US" sz="2400" dirty="0" smtClean="0"/>
              <a:t>A personal vision is holistic, a comprehensive expression of the ideal self and the ideal future, it includes dreams, a sense of calling, passion, purpose and core values.</a:t>
            </a:r>
          </a:p>
          <a:p>
            <a:pPr marL="342900" indent="-342900">
              <a:buFont typeface="Arial"/>
              <a:buChar char="•"/>
            </a:pPr>
            <a:endParaRPr lang="en-US" sz="2400" dirty="0"/>
          </a:p>
          <a:p>
            <a:pPr marL="342900" indent="-342900">
              <a:buFont typeface="Arial"/>
              <a:buChar char="•"/>
            </a:pPr>
            <a:r>
              <a:rPr lang="en-US" sz="2400" dirty="0" smtClean="0"/>
              <a:t>It should be more like a visual dream that goals.</a:t>
            </a:r>
          </a:p>
          <a:p>
            <a:endParaRPr lang="en-US" sz="2400" dirty="0" smtClean="0"/>
          </a:p>
          <a:p>
            <a:pPr marL="342900" indent="-342900">
              <a:buFont typeface="Arial"/>
              <a:buChar char="•"/>
            </a:pPr>
            <a:r>
              <a:rPr lang="en-US" sz="2400" dirty="0" smtClean="0"/>
              <a:t>It should be highly important and meaningful to the person.</a:t>
            </a:r>
          </a:p>
          <a:p>
            <a:pPr marL="342900" indent="-342900">
              <a:buFont typeface="Arial"/>
              <a:buChar char="•"/>
            </a:pPr>
            <a:endParaRPr lang="en-US" sz="2400" dirty="0" smtClean="0"/>
          </a:p>
          <a:p>
            <a:pPr marL="342900" indent="-342900">
              <a:buFont typeface="Arial"/>
              <a:buChar char="•"/>
            </a:pPr>
            <a:r>
              <a:rPr lang="en-US" sz="2400" dirty="0" smtClean="0"/>
              <a:t>Some aspects will change during phases of your life, often a </a:t>
            </a:r>
          </a:p>
          <a:p>
            <a:r>
              <a:rPr lang="en-US" sz="2400" dirty="0"/>
              <a:t> </a:t>
            </a:r>
            <a:r>
              <a:rPr lang="en-US" sz="2400" dirty="0" smtClean="0"/>
              <a:t>    sense of purpose and core values will remain the same.</a:t>
            </a:r>
            <a:endParaRPr lang="en-US" sz="2400" dirty="0"/>
          </a:p>
        </p:txBody>
      </p:sp>
      <p:pic>
        <p:nvPicPr>
          <p:cNvPr id="10" name="Picture 9" descr="Macintosh HD:private:var:folders:f4:kjx3mc551zg52v9m9yjjz4qh0000gn:T:TemporaryItems:download.jpg"/>
          <p:cNvPicPr/>
          <p:nvPr/>
        </p:nvPicPr>
        <p:blipFill>
          <a:blip r:embed="rId3">
            <a:extLst>
              <a:ext uri="{28A0092B-C50C-407E-A947-70E740481C1C}">
                <a14:useLocalDpi xmlns:a14="http://schemas.microsoft.com/office/drawing/2010/main" val="0"/>
              </a:ext>
            </a:extLst>
          </a:blip>
          <a:srcRect/>
          <a:stretch>
            <a:fillRect/>
          </a:stretch>
        </p:blipFill>
        <p:spPr bwMode="auto">
          <a:xfrm>
            <a:off x="9313955" y="2914141"/>
            <a:ext cx="2491320" cy="2914140"/>
          </a:xfrm>
          <a:prstGeom prst="rect">
            <a:avLst/>
          </a:prstGeom>
          <a:noFill/>
          <a:ln>
            <a:noFill/>
          </a:ln>
        </p:spPr>
      </p:pic>
    </p:spTree>
    <p:extLst>
      <p:ext uri="{BB962C8B-B14F-4D97-AF65-F5344CB8AC3E}">
        <p14:creationId xmlns:p14="http://schemas.microsoft.com/office/powerpoint/2010/main" val="25338163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0737" y="6227429"/>
            <a:ext cx="10647883"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41jOeWmyJML._SX335_BO1,204,203,200_.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8715" y="747988"/>
            <a:ext cx="3479634" cy="5152336"/>
          </a:xfrm>
          <a:prstGeom prst="rect">
            <a:avLst/>
          </a:prstGeom>
        </p:spPr>
      </p:pic>
      <p:sp>
        <p:nvSpPr>
          <p:cNvPr id="8" name="TextBox 7"/>
          <p:cNvSpPr txBox="1"/>
          <p:nvPr/>
        </p:nvSpPr>
        <p:spPr>
          <a:xfrm>
            <a:off x="8239268" y="5193358"/>
            <a:ext cx="3028664" cy="369332"/>
          </a:xfrm>
          <a:prstGeom prst="rect">
            <a:avLst/>
          </a:prstGeom>
          <a:noFill/>
        </p:spPr>
        <p:txBody>
          <a:bodyPr wrap="square" rtlCol="0">
            <a:spAutoFit/>
          </a:bodyPr>
          <a:lstStyle/>
          <a:p>
            <a:r>
              <a:rPr lang="en-US" dirty="0" smtClean="0"/>
              <a:t>October 2019</a:t>
            </a:r>
            <a:endParaRPr lang="en-US" dirty="0"/>
          </a:p>
        </p:txBody>
      </p:sp>
    </p:spTree>
    <p:extLst>
      <p:ext uri="{BB962C8B-B14F-4D97-AF65-F5344CB8AC3E}">
        <p14:creationId xmlns:p14="http://schemas.microsoft.com/office/powerpoint/2010/main" val="373914381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978" y="365125"/>
            <a:ext cx="11150547" cy="1325563"/>
          </a:xfrm>
        </p:spPr>
        <p:txBody>
          <a:bodyPr>
            <a:normAutofit/>
          </a:bodyPr>
          <a:lstStyle/>
          <a:p>
            <a:pPr algn="ctr"/>
            <a:r>
              <a:rPr lang="en-US" b="1" dirty="0" smtClean="0">
                <a:effectLst/>
                <a:latin typeface="+mn-lt"/>
              </a:rPr>
              <a:t>Cultivating a resonant relationship</a:t>
            </a:r>
            <a:endParaRPr lang="en-US" sz="3200" dirty="0">
              <a:solidFill>
                <a:srgbClr val="A6A6A6"/>
              </a:solidFill>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r>
              <a:rPr lang="en-US" dirty="0" smtClean="0"/>
              <a:t>Inspiring, meaningful coaching moments and high quality coaching relationships don’t just happen. They take intention, preparation and practice.</a:t>
            </a:r>
          </a:p>
          <a:p>
            <a:pPr marL="0" indent="0">
              <a:buNone/>
            </a:pPr>
            <a:r>
              <a:rPr lang="en-US" dirty="0" smtClean="0"/>
              <a:t>These relationships are at the </a:t>
            </a:r>
            <a:r>
              <a:rPr lang="en-US" dirty="0" err="1" smtClean="0"/>
              <a:t>centre</a:t>
            </a:r>
            <a:r>
              <a:rPr lang="en-US" dirty="0" smtClean="0"/>
              <a:t> of the phases of sustained, desired change and the transition from one phase to another. It is a non-linear and uneven </a:t>
            </a:r>
            <a:r>
              <a:rPr lang="en-US" dirty="0"/>
              <a:t>p</a:t>
            </a:r>
            <a:r>
              <a:rPr lang="en-US" dirty="0" smtClean="0"/>
              <a:t>rocess.</a:t>
            </a:r>
          </a:p>
          <a:p>
            <a:pPr marL="0" indent="0">
              <a:buNone/>
            </a:pPr>
            <a:r>
              <a:rPr lang="en-US" dirty="0" smtClean="0"/>
              <a:t>There are 3 structural dimensions:</a:t>
            </a:r>
          </a:p>
          <a:p>
            <a:pPr marL="0" indent="0">
              <a:buNone/>
            </a:pPr>
            <a:r>
              <a:rPr lang="en-US" sz="1800" dirty="0" smtClean="0"/>
              <a:t>(Dutton and </a:t>
            </a:r>
            <a:r>
              <a:rPr lang="en-US" sz="1800" dirty="0" err="1" smtClean="0"/>
              <a:t>Heaphy</a:t>
            </a:r>
            <a:r>
              <a:rPr lang="en-US" sz="1800" dirty="0" smtClean="0"/>
              <a:t> p130)</a:t>
            </a:r>
          </a:p>
          <a:p>
            <a:pPr marL="0" indent="0">
              <a:buNone/>
            </a:pPr>
            <a:r>
              <a:rPr lang="en-US" dirty="0" smtClean="0"/>
              <a:t>Emotional Carrying Capacity, </a:t>
            </a:r>
            <a:r>
              <a:rPr lang="en-US" dirty="0" err="1" smtClean="0"/>
              <a:t>tensility</a:t>
            </a:r>
            <a:r>
              <a:rPr lang="en-US" dirty="0"/>
              <a:t> </a:t>
            </a:r>
            <a:r>
              <a:rPr lang="en-US" dirty="0" smtClean="0"/>
              <a:t>and a degree of connectivity</a:t>
            </a: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1565026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978" y="365125"/>
            <a:ext cx="11150547" cy="1325563"/>
          </a:xfrm>
        </p:spPr>
        <p:txBody>
          <a:bodyPr>
            <a:normAutofit/>
          </a:bodyPr>
          <a:lstStyle/>
          <a:p>
            <a:pPr algn="ctr"/>
            <a:r>
              <a:rPr lang="en-US" b="1" dirty="0" smtClean="0">
                <a:effectLst/>
                <a:latin typeface="+mn-lt"/>
              </a:rPr>
              <a:t>The three structural dimensions</a:t>
            </a:r>
            <a:endParaRPr lang="en-US" sz="3200" dirty="0">
              <a:solidFill>
                <a:srgbClr val="A6A6A6"/>
              </a:solidFill>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r>
              <a:rPr lang="en-US" dirty="0" smtClean="0">
                <a:solidFill>
                  <a:srgbClr val="000000"/>
                </a:solidFill>
              </a:rPr>
              <a:t>Emotional Carrying Capacity</a:t>
            </a:r>
            <a:r>
              <a:rPr lang="en-US" dirty="0" smtClean="0">
                <a:solidFill>
                  <a:schemeClr val="bg1">
                    <a:lumMod val="65000"/>
                  </a:schemeClr>
                </a:solidFill>
              </a:rPr>
              <a:t>: Allows a full range of positive and negative emotions to be shared</a:t>
            </a:r>
            <a:r>
              <a:rPr lang="en-US" dirty="0" smtClean="0">
                <a:solidFill>
                  <a:srgbClr val="000000"/>
                </a:solidFill>
              </a:rPr>
              <a:t>.</a:t>
            </a:r>
          </a:p>
          <a:p>
            <a:pPr marL="0" indent="0">
              <a:buNone/>
            </a:pPr>
            <a:endParaRPr lang="en-US" dirty="0">
              <a:solidFill>
                <a:srgbClr val="000000"/>
              </a:solidFill>
            </a:endParaRPr>
          </a:p>
          <a:p>
            <a:pPr marL="0" indent="0">
              <a:buNone/>
            </a:pPr>
            <a:r>
              <a:rPr lang="en-US" dirty="0" err="1" smtClean="0">
                <a:solidFill>
                  <a:srgbClr val="000000"/>
                </a:solidFill>
              </a:rPr>
              <a:t>Tensility</a:t>
            </a:r>
            <a:r>
              <a:rPr lang="en-US" dirty="0" smtClean="0">
                <a:solidFill>
                  <a:srgbClr val="000000"/>
                </a:solidFill>
              </a:rPr>
              <a:t>: </a:t>
            </a:r>
            <a:r>
              <a:rPr lang="en-US" dirty="0" smtClean="0">
                <a:solidFill>
                  <a:srgbClr val="A6A6A6"/>
                </a:solidFill>
              </a:rPr>
              <a:t>The capacity of the connection to adapt and bounce back through the various situations and contexts.</a:t>
            </a:r>
          </a:p>
          <a:p>
            <a:pPr marL="0" indent="0">
              <a:buNone/>
            </a:pPr>
            <a:endParaRPr lang="en-US" dirty="0">
              <a:solidFill>
                <a:srgbClr val="000000"/>
              </a:solidFill>
            </a:endParaRPr>
          </a:p>
          <a:p>
            <a:pPr marL="0" indent="0">
              <a:buNone/>
            </a:pPr>
            <a:r>
              <a:rPr lang="en-US" dirty="0">
                <a:solidFill>
                  <a:srgbClr val="000000"/>
                </a:solidFill>
              </a:rPr>
              <a:t>A</a:t>
            </a:r>
            <a:r>
              <a:rPr lang="en-US" dirty="0" smtClean="0">
                <a:solidFill>
                  <a:srgbClr val="000000"/>
                </a:solidFill>
              </a:rPr>
              <a:t> degree of connectivity: </a:t>
            </a:r>
            <a:r>
              <a:rPr lang="en-US" dirty="0" smtClean="0">
                <a:solidFill>
                  <a:srgbClr val="A6A6A6"/>
                </a:solidFill>
              </a:rPr>
              <a:t>The extent to which the connection encourages openness and generation of new ideas.</a:t>
            </a: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0947594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978" y="365125"/>
            <a:ext cx="11150547" cy="1325563"/>
          </a:xfrm>
        </p:spPr>
        <p:txBody>
          <a:bodyPr>
            <a:normAutofit/>
          </a:bodyPr>
          <a:lstStyle/>
          <a:p>
            <a:pPr algn="ctr"/>
            <a:r>
              <a:rPr lang="en-US" b="1" dirty="0" smtClean="0">
                <a:effectLst/>
                <a:latin typeface="+mn-lt"/>
              </a:rPr>
              <a:t>The three cornerstones of coaching</a:t>
            </a:r>
            <a:endParaRPr lang="en-US" sz="3200" dirty="0">
              <a:solidFill>
                <a:srgbClr val="A6A6A6"/>
              </a:solidFill>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514350" indent="-514350">
              <a:buAutoNum type="arabicPeriod"/>
            </a:pPr>
            <a:r>
              <a:rPr lang="en-US" dirty="0" smtClean="0">
                <a:solidFill>
                  <a:schemeClr val="bg1">
                    <a:lumMod val="50000"/>
                  </a:schemeClr>
                </a:solidFill>
              </a:rPr>
              <a:t>Believe that individual change is a process, not an event.</a:t>
            </a:r>
          </a:p>
          <a:p>
            <a:pPr marL="514350" indent="-514350">
              <a:buAutoNum type="arabicPeriod"/>
            </a:pPr>
            <a:r>
              <a:rPr lang="en-US" dirty="0" smtClean="0">
                <a:solidFill>
                  <a:schemeClr val="bg1">
                    <a:lumMod val="50000"/>
                  </a:schemeClr>
                </a:solidFill>
              </a:rPr>
              <a:t>Consider your approach to coaching as a chance to mine for gold not dig for dirt.</a:t>
            </a:r>
          </a:p>
          <a:p>
            <a:pPr marL="514350" indent="-514350">
              <a:buAutoNum type="arabicPeriod"/>
            </a:pPr>
            <a:r>
              <a:rPr lang="en-US" i="1" dirty="0" smtClean="0"/>
              <a:t>The agenda for the conversation should come from the person being coached.</a:t>
            </a:r>
          </a:p>
          <a:p>
            <a:pPr marL="514350" indent="-514350">
              <a:buAutoNum type="arabicPeriod"/>
            </a:pPr>
            <a:endParaRPr lang="en-US" i="1" dirty="0"/>
          </a:p>
          <a:p>
            <a:pPr marL="0" indent="0">
              <a:buNone/>
            </a:pPr>
            <a:endParaRPr lang="en-US" i="1" dirty="0"/>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Macintosh HD:private:var:folders:f4:kjx3mc551zg52v9m9yjjz4qh0000gn:T:TemporaryItems:th.jpg"/>
          <p:cNvPicPr/>
          <p:nvPr/>
        </p:nvPicPr>
        <p:blipFill>
          <a:blip r:embed="rId3">
            <a:extLst>
              <a:ext uri="{28A0092B-C50C-407E-A947-70E740481C1C}">
                <a14:useLocalDpi xmlns:a14="http://schemas.microsoft.com/office/drawing/2010/main" val="0"/>
              </a:ext>
            </a:extLst>
          </a:blip>
          <a:srcRect/>
          <a:stretch>
            <a:fillRect/>
          </a:stretch>
        </p:blipFill>
        <p:spPr bwMode="auto">
          <a:xfrm>
            <a:off x="4671214" y="4190058"/>
            <a:ext cx="2120900" cy="2006600"/>
          </a:xfrm>
          <a:prstGeom prst="rect">
            <a:avLst/>
          </a:prstGeom>
          <a:noFill/>
          <a:ln>
            <a:noFill/>
          </a:ln>
        </p:spPr>
      </p:pic>
    </p:spTree>
    <p:extLst>
      <p:ext uri="{BB962C8B-B14F-4D97-AF65-F5344CB8AC3E}">
        <p14:creationId xmlns:p14="http://schemas.microsoft.com/office/powerpoint/2010/main" val="303144922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978" y="365125"/>
            <a:ext cx="11150547" cy="1325563"/>
          </a:xfrm>
        </p:spPr>
        <p:txBody>
          <a:bodyPr>
            <a:normAutofit/>
          </a:bodyPr>
          <a:lstStyle/>
          <a:p>
            <a:pPr algn="ctr"/>
            <a:r>
              <a:rPr lang="en-US" b="1" dirty="0" smtClean="0">
                <a:effectLst/>
                <a:latin typeface="+mn-lt"/>
              </a:rPr>
              <a:t>The three cornerstones of coaching</a:t>
            </a:r>
            <a:endParaRPr lang="en-US" sz="3200" dirty="0">
              <a:solidFill>
                <a:srgbClr val="A6A6A6"/>
              </a:solidFill>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514350" indent="-514350">
              <a:buAutoNum type="arabicPeriod"/>
            </a:pPr>
            <a:r>
              <a:rPr lang="en-US" dirty="0" smtClean="0">
                <a:solidFill>
                  <a:schemeClr val="bg1">
                    <a:lumMod val="50000"/>
                  </a:schemeClr>
                </a:solidFill>
              </a:rPr>
              <a:t>Believe that individual change is a process, not an event.</a:t>
            </a:r>
          </a:p>
          <a:p>
            <a:pPr marL="514350" indent="-514350">
              <a:buAutoNum type="arabicPeriod"/>
            </a:pPr>
            <a:r>
              <a:rPr lang="en-US" dirty="0" smtClean="0">
                <a:solidFill>
                  <a:schemeClr val="bg1">
                    <a:lumMod val="50000"/>
                  </a:schemeClr>
                </a:solidFill>
              </a:rPr>
              <a:t>Consider your approach to coaching as a chance to mine for gold not dig for dirt.</a:t>
            </a:r>
          </a:p>
          <a:p>
            <a:pPr marL="514350" indent="-514350">
              <a:buAutoNum type="arabicPeriod"/>
            </a:pPr>
            <a:r>
              <a:rPr lang="en-US" i="1" dirty="0" smtClean="0"/>
              <a:t>The agenda for the conversation should come from the person being coached.</a:t>
            </a:r>
          </a:p>
          <a:p>
            <a:pPr marL="514350" indent="-514350">
              <a:buAutoNum type="arabicPeriod"/>
            </a:pPr>
            <a:endParaRPr lang="en-US" i="1" dirty="0"/>
          </a:p>
          <a:p>
            <a:pPr marL="0" indent="0">
              <a:buNone/>
            </a:pPr>
            <a:endParaRPr lang="en-US" i="1" dirty="0"/>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Macintosh HD:private:var:folders:f4:kjx3mc551zg52v9m9yjjz4qh0000gn:T:TemporaryItems:th.jpg"/>
          <p:cNvPicPr/>
          <p:nvPr/>
        </p:nvPicPr>
        <p:blipFill>
          <a:blip r:embed="rId3">
            <a:extLst>
              <a:ext uri="{28A0092B-C50C-407E-A947-70E740481C1C}">
                <a14:useLocalDpi xmlns:a14="http://schemas.microsoft.com/office/drawing/2010/main" val="0"/>
              </a:ext>
            </a:extLst>
          </a:blip>
          <a:srcRect/>
          <a:stretch>
            <a:fillRect/>
          </a:stretch>
        </p:blipFill>
        <p:spPr bwMode="auto">
          <a:xfrm>
            <a:off x="4671214" y="4190058"/>
            <a:ext cx="2120900" cy="2006600"/>
          </a:xfrm>
          <a:prstGeom prst="rect">
            <a:avLst/>
          </a:prstGeom>
          <a:noFill/>
          <a:ln>
            <a:noFill/>
          </a:ln>
        </p:spPr>
      </p:pic>
    </p:spTree>
    <p:extLst>
      <p:ext uri="{BB962C8B-B14F-4D97-AF65-F5344CB8AC3E}">
        <p14:creationId xmlns:p14="http://schemas.microsoft.com/office/powerpoint/2010/main" val="143100180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926" y="365125"/>
            <a:ext cx="10515600" cy="1325563"/>
          </a:xfrm>
        </p:spPr>
        <p:txBody>
          <a:bodyPr>
            <a:normAutofit/>
          </a:bodyPr>
          <a:lstStyle/>
          <a:p>
            <a:pPr algn="ctr"/>
            <a:r>
              <a:rPr lang="en-US" b="1" dirty="0" smtClean="0">
                <a:effectLst/>
                <a:latin typeface="+mn-lt"/>
              </a:rPr>
              <a:t>The heart of helping</a:t>
            </a:r>
            <a:endParaRPr lang="en-US" b="1" dirty="0">
              <a:effectLst/>
              <a:latin typeface="+mn-lt"/>
            </a:endParaRPr>
          </a:p>
        </p:txBody>
      </p:sp>
      <p:sp>
        <p:nvSpPr>
          <p:cNvPr id="3" name="Content Placeholder 2"/>
          <p:cNvSpPr>
            <a:spLocks noGrp="1"/>
          </p:cNvSpPr>
          <p:nvPr>
            <p:ph idx="1"/>
          </p:nvPr>
        </p:nvSpPr>
        <p:spPr>
          <a:xfrm>
            <a:off x="885117" y="1962865"/>
            <a:ext cx="10468683" cy="4214098"/>
          </a:xfrm>
        </p:spPr>
        <p:txBody>
          <a:bodyPr>
            <a:normAutofit/>
          </a:bodyPr>
          <a:lstStyle/>
          <a:p>
            <a:pPr marL="0" indent="0">
              <a:buNone/>
            </a:pPr>
            <a:r>
              <a:rPr lang="en-US" dirty="0" smtClean="0"/>
              <a:t>To help people change you need to connect to their positive vision of themselves or a goal they want to achieve.</a:t>
            </a:r>
          </a:p>
          <a:p>
            <a:pPr marL="0" indent="0">
              <a:buNone/>
            </a:pPr>
            <a:endParaRPr lang="en-US" dirty="0"/>
          </a:p>
          <a:p>
            <a:pPr marL="0" indent="0">
              <a:buNone/>
            </a:pPr>
            <a:r>
              <a:rPr lang="en-US" dirty="0" smtClean="0"/>
              <a:t>People draw energy from visions and dreams and this sustains efforts to change even in difficult times. </a:t>
            </a:r>
          </a:p>
          <a:p>
            <a:pPr marL="0" indent="0">
              <a:buNone/>
            </a:pPr>
            <a:endParaRPr lang="en-US" dirty="0"/>
          </a:p>
          <a:p>
            <a:pPr marL="0" indent="0">
              <a:buNone/>
            </a:pPr>
            <a:r>
              <a:rPr lang="en-US" dirty="0" smtClean="0"/>
              <a:t>Problem </a:t>
            </a:r>
            <a:r>
              <a:rPr lang="en-US" dirty="0" err="1" smtClean="0"/>
              <a:t>centred</a:t>
            </a:r>
            <a:r>
              <a:rPr lang="en-US" dirty="0" smtClean="0"/>
              <a:t> approaches trigger physiological responses that make a person defensive and less open to new ideas.</a:t>
            </a: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6794781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926" y="365125"/>
            <a:ext cx="10515600" cy="1325563"/>
          </a:xfrm>
        </p:spPr>
        <p:txBody>
          <a:bodyPr>
            <a:normAutofit/>
          </a:bodyPr>
          <a:lstStyle/>
          <a:p>
            <a:pPr algn="ctr"/>
            <a:r>
              <a:rPr lang="en-US" b="1" dirty="0" smtClean="0">
                <a:effectLst/>
                <a:latin typeface="+mn-lt"/>
              </a:rPr>
              <a:t>How to really help people learn and grow</a:t>
            </a:r>
            <a:endParaRPr lang="en-US" b="1" dirty="0">
              <a:effectLst/>
              <a:latin typeface="+mn-lt"/>
            </a:endParaRPr>
          </a:p>
        </p:txBody>
      </p:sp>
      <p:sp>
        <p:nvSpPr>
          <p:cNvPr id="3" name="Content Placeholder 2"/>
          <p:cNvSpPr>
            <a:spLocks noGrp="1"/>
          </p:cNvSpPr>
          <p:nvPr>
            <p:ph idx="1"/>
          </p:nvPr>
        </p:nvSpPr>
        <p:spPr>
          <a:xfrm>
            <a:off x="885117" y="1962865"/>
            <a:ext cx="10468683" cy="4214098"/>
          </a:xfrm>
        </p:spPr>
        <p:txBody>
          <a:bodyPr>
            <a:normAutofit/>
          </a:bodyPr>
          <a:lstStyle/>
          <a:p>
            <a:pPr marL="0" indent="0">
              <a:buNone/>
            </a:pPr>
            <a:r>
              <a:rPr lang="en-US" dirty="0" smtClean="0"/>
              <a:t>What is the heartfelt desire versus </a:t>
            </a:r>
            <a:r>
              <a:rPr lang="en-US" dirty="0" err="1" smtClean="0"/>
              <a:t>shoulds</a:t>
            </a:r>
            <a:r>
              <a:rPr lang="en-US" dirty="0" smtClean="0"/>
              <a:t> and </a:t>
            </a:r>
            <a:r>
              <a:rPr lang="en-US" dirty="0" err="1" smtClean="0"/>
              <a:t>oughts</a:t>
            </a:r>
            <a:r>
              <a:rPr lang="en-US" dirty="0" smtClean="0"/>
              <a:t>?</a:t>
            </a:r>
          </a:p>
          <a:p>
            <a:pPr marL="0" indent="0">
              <a:buNone/>
            </a:pPr>
            <a:endParaRPr lang="en-US" dirty="0"/>
          </a:p>
          <a:p>
            <a:pPr marL="0" indent="0">
              <a:buNone/>
            </a:pPr>
            <a:r>
              <a:rPr lang="en-US" dirty="0" smtClean="0"/>
              <a:t>Evacuating and articulating a personal vision is crucial as it unlocks emotions and intrinsic motivation. This propels people to  genuine</a:t>
            </a:r>
            <a:r>
              <a:rPr lang="en-US" dirty="0" smtClean="0"/>
              <a:t>, lasting change.</a:t>
            </a:r>
          </a:p>
          <a:p>
            <a:pPr marL="0" indent="0">
              <a:buNone/>
            </a:pPr>
            <a:endParaRPr lang="en-US" dirty="0"/>
          </a:p>
          <a:p>
            <a:pPr marL="0" indent="0">
              <a:buNone/>
            </a:pPr>
            <a:r>
              <a:rPr lang="en-US" dirty="0" smtClean="0"/>
              <a:t>UNLIKE trying to help someone achieve a set of prescribed goals or meet certain standards.</a:t>
            </a:r>
          </a:p>
          <a:p>
            <a:pPr marL="0" indent="0">
              <a:buNone/>
            </a:pPr>
            <a:endParaRPr lang="en-US" dirty="0"/>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9010186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926" y="365125"/>
            <a:ext cx="10515600" cy="1325563"/>
          </a:xfrm>
        </p:spPr>
        <p:txBody>
          <a:bodyPr>
            <a:normAutofit/>
          </a:bodyPr>
          <a:lstStyle/>
          <a:p>
            <a:pPr algn="ctr"/>
            <a:r>
              <a:rPr lang="en-US" b="1" dirty="0" smtClean="0">
                <a:effectLst/>
                <a:latin typeface="+mn-lt"/>
              </a:rPr>
              <a:t>As a teacher </a:t>
            </a:r>
            <a:r>
              <a:rPr lang="mr-IN" b="1" dirty="0" smtClean="0">
                <a:effectLst/>
                <a:latin typeface="+mn-lt"/>
              </a:rPr>
              <a:t>…</a:t>
            </a:r>
            <a:endParaRPr lang="en-US" b="1" dirty="0">
              <a:effectLst/>
              <a:latin typeface="+mn-lt"/>
            </a:endParaRPr>
          </a:p>
        </p:txBody>
      </p:sp>
      <p:sp>
        <p:nvSpPr>
          <p:cNvPr id="3" name="Content Placeholder 2"/>
          <p:cNvSpPr>
            <a:spLocks noGrp="1"/>
          </p:cNvSpPr>
          <p:nvPr>
            <p:ph idx="1"/>
          </p:nvPr>
        </p:nvSpPr>
        <p:spPr>
          <a:xfrm>
            <a:off x="885117" y="1962865"/>
            <a:ext cx="10468683" cy="4214098"/>
          </a:xfrm>
        </p:spPr>
        <p:txBody>
          <a:bodyPr>
            <a:normAutofit/>
          </a:bodyPr>
          <a:lstStyle/>
          <a:p>
            <a:pPr marL="0" indent="0">
              <a:buNone/>
            </a:pPr>
            <a:r>
              <a:rPr lang="en-US" dirty="0" smtClean="0"/>
              <a:t>How do you learn and know what your students, direct reports, colleagues are thinking about WHAT MATTERS TO THEM?</a:t>
            </a:r>
          </a:p>
          <a:p>
            <a:pPr marL="0" indent="0">
              <a:buNone/>
            </a:pPr>
            <a:endParaRPr lang="en-US" dirty="0"/>
          </a:p>
          <a:p>
            <a:pPr marL="0" indent="0">
              <a:buNone/>
            </a:pPr>
            <a:r>
              <a:rPr lang="en-US" dirty="0" smtClean="0"/>
              <a:t>We can become pre-occupied with tasks and forget to ask basic questions. Are we afraid of what issue and emotions might surface?</a:t>
            </a:r>
          </a:p>
          <a:p>
            <a:pPr marL="0" indent="0">
              <a:buNone/>
            </a:pPr>
            <a:endParaRPr lang="en-US" dirty="0"/>
          </a:p>
          <a:p>
            <a:pPr marL="0" indent="0">
              <a:buNone/>
            </a:pPr>
            <a:r>
              <a:rPr lang="en-US" dirty="0" smtClean="0"/>
              <a:t>We might simply proceed, undeterred by peoples needs and issues.</a:t>
            </a:r>
          </a:p>
          <a:p>
            <a:pPr marL="0" indent="0">
              <a:buNone/>
            </a:pPr>
            <a:endParaRPr lang="en-US" dirty="0"/>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1628559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926" y="365125"/>
            <a:ext cx="10515600" cy="1325563"/>
          </a:xfrm>
        </p:spPr>
        <p:txBody>
          <a:bodyPr>
            <a:normAutofit/>
          </a:bodyPr>
          <a:lstStyle/>
          <a:p>
            <a:pPr algn="ctr"/>
            <a:r>
              <a:rPr lang="en-US" b="1" dirty="0" smtClean="0">
                <a:effectLst/>
                <a:latin typeface="+mn-lt"/>
              </a:rPr>
              <a:t>We can’t FIX people!</a:t>
            </a:r>
            <a:endParaRPr lang="en-US" b="1" dirty="0">
              <a:effectLst/>
              <a:latin typeface="+mn-lt"/>
            </a:endParaRPr>
          </a:p>
        </p:txBody>
      </p:sp>
      <p:sp>
        <p:nvSpPr>
          <p:cNvPr id="3" name="Content Placeholder 2"/>
          <p:cNvSpPr>
            <a:spLocks noGrp="1"/>
          </p:cNvSpPr>
          <p:nvPr>
            <p:ph idx="1"/>
          </p:nvPr>
        </p:nvSpPr>
        <p:spPr>
          <a:xfrm>
            <a:off x="885117" y="1962865"/>
            <a:ext cx="10468683" cy="4214098"/>
          </a:xfrm>
        </p:spPr>
        <p:txBody>
          <a:bodyPr>
            <a:normAutofit fontScale="92500" lnSpcReduction="10000"/>
          </a:bodyPr>
          <a:lstStyle/>
          <a:p>
            <a:pPr marL="0" indent="0">
              <a:buNone/>
            </a:pPr>
            <a:r>
              <a:rPr lang="en-US" dirty="0" smtClean="0"/>
              <a:t>Often when we try to help someone we focus on correcting a problem.</a:t>
            </a:r>
          </a:p>
          <a:p>
            <a:pPr marL="0" indent="0">
              <a:buNone/>
            </a:pPr>
            <a:r>
              <a:rPr lang="en-US" dirty="0" smtClean="0"/>
              <a:t>If they change this will often be through a sense of obligation and not inner motivation.</a:t>
            </a:r>
          </a:p>
          <a:p>
            <a:pPr marL="0" indent="0">
              <a:buNone/>
            </a:pPr>
            <a:endParaRPr lang="en-US" dirty="0"/>
          </a:p>
          <a:p>
            <a:pPr marL="0" indent="0">
              <a:buNone/>
            </a:pPr>
            <a:r>
              <a:rPr lang="en-US" dirty="0" smtClean="0"/>
              <a:t>Q: Does the person have a deep commitment towards change?</a:t>
            </a:r>
          </a:p>
          <a:p>
            <a:pPr marL="0" indent="0">
              <a:buNone/>
            </a:pPr>
            <a:r>
              <a:rPr lang="en-US" dirty="0" smtClean="0"/>
              <a:t>Coaching for compliance is often a default approach, it is instructional but </a:t>
            </a:r>
            <a:r>
              <a:rPr lang="en-US" i="1" dirty="0" smtClean="0"/>
              <a:t>rarely leads to sustained change</a:t>
            </a:r>
            <a:r>
              <a:rPr lang="en-US" i="1" dirty="0" smtClean="0"/>
              <a:t>.</a:t>
            </a:r>
            <a:endParaRPr lang="en-US" dirty="0" smtClean="0"/>
          </a:p>
          <a:p>
            <a:pPr marL="0" indent="0">
              <a:buNone/>
            </a:pPr>
            <a:r>
              <a:rPr lang="en-US" dirty="0" smtClean="0"/>
              <a:t>Coaching with compassion, with a focus on the </a:t>
            </a:r>
            <a:r>
              <a:rPr lang="en-US" dirty="0" err="1" smtClean="0"/>
              <a:t>coachees</a:t>
            </a:r>
            <a:r>
              <a:rPr lang="en-US" dirty="0" smtClean="0"/>
              <a:t> agenda provides a process and the support to make SUSTAINED change. </a:t>
            </a:r>
          </a:p>
          <a:p>
            <a:pPr marL="0" indent="0">
              <a:buNone/>
            </a:pPr>
            <a:r>
              <a:rPr lang="en-US" dirty="0" smtClean="0">
                <a:solidFill>
                  <a:schemeClr val="bg1">
                    <a:lumMod val="65000"/>
                  </a:schemeClr>
                </a:solidFill>
              </a:rPr>
              <a:t>(What at </a:t>
            </a:r>
            <a:r>
              <a:rPr lang="en-US" dirty="0" err="1" smtClean="0">
                <a:solidFill>
                  <a:schemeClr val="bg1">
                    <a:lumMod val="65000"/>
                  </a:schemeClr>
                </a:solidFill>
              </a:rPr>
              <a:t>Leadeship</a:t>
            </a:r>
            <a:r>
              <a:rPr lang="en-US" dirty="0" smtClean="0">
                <a:solidFill>
                  <a:schemeClr val="bg1">
                    <a:lumMod val="65000"/>
                  </a:schemeClr>
                </a:solidFill>
              </a:rPr>
              <a:t> Edge we call PURE coaching!)</a:t>
            </a: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034199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926" y="365125"/>
            <a:ext cx="10515600" cy="1325563"/>
          </a:xfrm>
        </p:spPr>
        <p:txBody>
          <a:bodyPr>
            <a:normAutofit/>
          </a:bodyPr>
          <a:lstStyle/>
          <a:p>
            <a:pPr algn="ctr"/>
            <a:r>
              <a:rPr lang="en-US" b="1" dirty="0" smtClean="0">
                <a:effectLst/>
                <a:latin typeface="+mn-lt"/>
              </a:rPr>
              <a:t>Planting seeds of inspiration</a:t>
            </a:r>
            <a:endParaRPr lang="en-US" b="1" dirty="0">
              <a:effectLst/>
              <a:latin typeface="+mn-lt"/>
            </a:endParaRPr>
          </a:p>
        </p:txBody>
      </p:sp>
      <p:sp>
        <p:nvSpPr>
          <p:cNvPr id="3" name="Content Placeholder 2"/>
          <p:cNvSpPr>
            <a:spLocks noGrp="1"/>
          </p:cNvSpPr>
          <p:nvPr>
            <p:ph idx="1"/>
          </p:nvPr>
        </p:nvSpPr>
        <p:spPr>
          <a:xfrm>
            <a:off x="972110" y="1649754"/>
            <a:ext cx="9536586" cy="1690096"/>
          </a:xfrm>
        </p:spPr>
        <p:txBody>
          <a:bodyPr>
            <a:normAutofit/>
          </a:bodyPr>
          <a:lstStyle/>
          <a:p>
            <a:pPr marL="0" indent="0">
              <a:buNone/>
            </a:pPr>
            <a:r>
              <a:rPr lang="en-US" dirty="0" smtClean="0">
                <a:solidFill>
                  <a:schemeClr val="bg1">
                    <a:lumMod val="65000"/>
                  </a:schemeClr>
                </a:solidFill>
              </a:rPr>
              <a:t>“ All those that were important figures in my life planted seeds of inspiration and ideas that then allowed me the freedom to take that in directions that worked best for me, all the while supporting and encouraging my choices.” (p7)</a:t>
            </a:r>
          </a:p>
          <a:p>
            <a:pPr marL="0" indent="0">
              <a:buNone/>
            </a:pPr>
            <a:endParaRPr lang="en-US" dirty="0" smtClean="0">
              <a:solidFill>
                <a:schemeClr val="bg1">
                  <a:lumMod val="65000"/>
                </a:schemeClr>
              </a:solidFill>
            </a:endParaRPr>
          </a:p>
          <a:p>
            <a:pPr marL="0" indent="0">
              <a:buNone/>
            </a:pPr>
            <a:endParaRPr lang="en-US" dirty="0">
              <a:solidFill>
                <a:schemeClr val="bg1">
                  <a:lumMod val="65000"/>
                </a:schemeClr>
              </a:solidFill>
            </a:endParaRP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Macintosh HD:private:var:folders:f4:kjx3mc551zg52v9m9yjjz4qh0000gn:T:TemporaryItems:th.jpg"/>
          <p:cNvPicPr/>
          <p:nvPr/>
        </p:nvPicPr>
        <p:blipFill>
          <a:blip r:embed="rId3">
            <a:extLst>
              <a:ext uri="{28A0092B-C50C-407E-A947-70E740481C1C}">
                <a14:useLocalDpi xmlns:a14="http://schemas.microsoft.com/office/drawing/2010/main" val="0"/>
              </a:ext>
            </a:extLst>
          </a:blip>
          <a:srcRect/>
          <a:stretch>
            <a:fillRect/>
          </a:stretch>
        </p:blipFill>
        <p:spPr bwMode="auto">
          <a:xfrm>
            <a:off x="1461474" y="3590954"/>
            <a:ext cx="2592377" cy="2218994"/>
          </a:xfrm>
          <a:prstGeom prst="rect">
            <a:avLst/>
          </a:prstGeom>
          <a:noFill/>
          <a:ln>
            <a:noFill/>
          </a:ln>
        </p:spPr>
      </p:pic>
      <p:sp>
        <p:nvSpPr>
          <p:cNvPr id="8" name="TextBox 7"/>
          <p:cNvSpPr txBox="1"/>
          <p:nvPr/>
        </p:nvSpPr>
        <p:spPr>
          <a:xfrm>
            <a:off x="4923775" y="3496406"/>
            <a:ext cx="5637115" cy="1815882"/>
          </a:xfrm>
          <a:prstGeom prst="rect">
            <a:avLst/>
          </a:prstGeom>
          <a:noFill/>
        </p:spPr>
        <p:txBody>
          <a:bodyPr wrap="square" rtlCol="0">
            <a:spAutoFit/>
          </a:bodyPr>
          <a:lstStyle/>
          <a:p>
            <a:r>
              <a:rPr lang="en-US" sz="2800" dirty="0" smtClean="0">
                <a:solidFill>
                  <a:srgbClr val="A6A6A6"/>
                </a:solidFill>
              </a:rPr>
              <a:t>A great coach makes us want to grow, develop and change in meaningful ways, to have a positive vision rather than a sense of duty.</a:t>
            </a:r>
            <a:endParaRPr lang="en-US" sz="2800" dirty="0">
              <a:solidFill>
                <a:srgbClr val="A6A6A6"/>
              </a:solidFill>
            </a:endParaRPr>
          </a:p>
        </p:txBody>
      </p:sp>
    </p:spTree>
    <p:extLst>
      <p:ext uri="{BB962C8B-B14F-4D97-AF65-F5344CB8AC3E}">
        <p14:creationId xmlns:p14="http://schemas.microsoft.com/office/powerpoint/2010/main" val="41206047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926" y="365125"/>
            <a:ext cx="10515600" cy="1325563"/>
          </a:xfrm>
        </p:spPr>
        <p:txBody>
          <a:bodyPr>
            <a:normAutofit/>
          </a:bodyPr>
          <a:lstStyle/>
          <a:p>
            <a:pPr algn="ctr"/>
            <a:r>
              <a:rPr lang="en-US" b="1" dirty="0" smtClean="0">
                <a:effectLst/>
                <a:latin typeface="+mn-lt"/>
              </a:rPr>
              <a:t>THE RESEARCH</a:t>
            </a:r>
            <a:br>
              <a:rPr lang="en-US" b="1" dirty="0" smtClean="0">
                <a:effectLst/>
                <a:latin typeface="+mn-lt"/>
              </a:rPr>
            </a:br>
            <a:r>
              <a:rPr lang="en-US" b="1" dirty="0" smtClean="0">
                <a:latin typeface="+mn-lt"/>
              </a:rPr>
              <a:t>why coaching with compassion works</a:t>
            </a:r>
            <a:endParaRPr lang="en-US" b="1" dirty="0">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endParaRPr lang="en-US" dirty="0">
              <a:solidFill>
                <a:schemeClr val="bg1">
                  <a:lumMod val="65000"/>
                </a:schemeClr>
              </a:solidFill>
            </a:endParaRP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Macintosh HD:private:var:folders:f4:kjx3mc551zg52v9m9yjjz4qh0000gn:T:TemporaryItems:th.jpg"/>
          <p:cNvPicPr/>
          <p:nvPr/>
        </p:nvPicPr>
        <p:blipFill>
          <a:blip r:embed="rId3">
            <a:extLst>
              <a:ext uri="{28A0092B-C50C-407E-A947-70E740481C1C}">
                <a14:useLocalDpi xmlns:a14="http://schemas.microsoft.com/office/drawing/2010/main" val="0"/>
              </a:ext>
            </a:extLst>
          </a:blip>
          <a:srcRect/>
          <a:stretch>
            <a:fillRect/>
          </a:stretch>
        </p:blipFill>
        <p:spPr bwMode="auto">
          <a:xfrm>
            <a:off x="487157" y="1877696"/>
            <a:ext cx="5724107" cy="4193178"/>
          </a:xfrm>
          <a:prstGeom prst="rect">
            <a:avLst/>
          </a:prstGeom>
          <a:noFill/>
          <a:ln>
            <a:noFill/>
          </a:ln>
        </p:spPr>
      </p:pic>
      <p:sp>
        <p:nvSpPr>
          <p:cNvPr id="9" name="TextBox 8"/>
          <p:cNvSpPr txBox="1"/>
          <p:nvPr/>
        </p:nvSpPr>
        <p:spPr>
          <a:xfrm>
            <a:off x="6611431" y="1930850"/>
            <a:ext cx="4610603" cy="4401205"/>
          </a:xfrm>
          <a:prstGeom prst="rect">
            <a:avLst/>
          </a:prstGeom>
          <a:noFill/>
        </p:spPr>
        <p:txBody>
          <a:bodyPr wrap="square" rtlCol="0">
            <a:spAutoFit/>
          </a:bodyPr>
          <a:lstStyle/>
          <a:p>
            <a:r>
              <a:rPr lang="en-US" sz="2800" dirty="0" smtClean="0"/>
              <a:t>There comes a tipping point!</a:t>
            </a:r>
          </a:p>
          <a:p>
            <a:r>
              <a:rPr lang="en-US" sz="2800" dirty="0" smtClean="0"/>
              <a:t>The coaching process needs to be holistic, encompassing the whole of life not just a few discrete aspects.</a:t>
            </a:r>
          </a:p>
          <a:p>
            <a:endParaRPr lang="en-US" sz="2800" dirty="0"/>
          </a:p>
          <a:p>
            <a:r>
              <a:rPr lang="en-US" sz="2800" dirty="0" smtClean="0"/>
              <a:t>BUT to be  good coach we need to understand our own emotions and develop our own personal vision.</a:t>
            </a:r>
            <a:endParaRPr lang="en-US" sz="2800" dirty="0"/>
          </a:p>
        </p:txBody>
      </p:sp>
    </p:spTree>
    <p:extLst>
      <p:ext uri="{BB962C8B-B14F-4D97-AF65-F5344CB8AC3E}">
        <p14:creationId xmlns:p14="http://schemas.microsoft.com/office/powerpoint/2010/main" val="246558292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926" y="365125"/>
            <a:ext cx="10515600" cy="1325563"/>
          </a:xfrm>
        </p:spPr>
        <p:txBody>
          <a:bodyPr>
            <a:normAutofit/>
          </a:bodyPr>
          <a:lstStyle/>
          <a:p>
            <a:pPr algn="ctr"/>
            <a:r>
              <a:rPr lang="en-US" b="1" dirty="0" smtClean="0">
                <a:effectLst/>
                <a:latin typeface="+mn-lt"/>
              </a:rPr>
              <a:t>THE RESEARCH</a:t>
            </a:r>
            <a:br>
              <a:rPr lang="en-US" b="1" dirty="0" smtClean="0">
                <a:effectLst/>
                <a:latin typeface="+mn-lt"/>
              </a:rPr>
            </a:br>
            <a:r>
              <a:rPr lang="en-US" b="1" dirty="0" smtClean="0">
                <a:latin typeface="+mn-lt"/>
              </a:rPr>
              <a:t>why PURE coaching works</a:t>
            </a:r>
            <a:endParaRPr lang="en-US" b="1" dirty="0">
              <a:effectLst/>
              <a:latin typeface="+mn-lt"/>
            </a:endParaRPr>
          </a:p>
        </p:txBody>
      </p:sp>
      <p:sp>
        <p:nvSpPr>
          <p:cNvPr id="3" name="Content Placeholder 2"/>
          <p:cNvSpPr>
            <a:spLocks noGrp="1"/>
          </p:cNvSpPr>
          <p:nvPr>
            <p:ph idx="1"/>
          </p:nvPr>
        </p:nvSpPr>
        <p:spPr>
          <a:xfrm>
            <a:off x="972109" y="1806309"/>
            <a:ext cx="10468683" cy="4214098"/>
          </a:xfrm>
        </p:spPr>
        <p:txBody>
          <a:bodyPr>
            <a:normAutofit/>
          </a:bodyPr>
          <a:lstStyle/>
          <a:p>
            <a:pPr marL="0" indent="0">
              <a:buNone/>
            </a:pPr>
            <a:endParaRPr lang="en-US" dirty="0">
              <a:solidFill>
                <a:schemeClr val="bg1">
                  <a:lumMod val="65000"/>
                </a:schemeClr>
              </a:solidFill>
            </a:endParaRPr>
          </a:p>
          <a:p>
            <a:pPr marL="0" indent="0">
              <a:buNone/>
            </a:pPr>
            <a:endParaRPr lang="en-US" dirty="0">
              <a:solidFill>
                <a:schemeClr val="bg1">
                  <a:lumMod val="65000"/>
                </a:schemeClr>
              </a:solidFill>
            </a:endParaRPr>
          </a:p>
        </p:txBody>
      </p:sp>
      <p:sp>
        <p:nvSpPr>
          <p:cNvPr id="4" name="Footer Placeholder 3"/>
          <p:cNvSpPr>
            <a:spLocks noGrp="1"/>
          </p:cNvSpPr>
          <p:nvPr>
            <p:ph type="ftr" sz="quarter" idx="11"/>
          </p:nvPr>
        </p:nvSpPr>
        <p:spPr>
          <a:xfrm>
            <a:off x="939519" y="6227430"/>
            <a:ext cx="10369507" cy="494046"/>
          </a:xfrm>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3827670" y="1930850"/>
            <a:ext cx="7394365" cy="4401205"/>
          </a:xfrm>
          <a:prstGeom prst="rect">
            <a:avLst/>
          </a:prstGeom>
          <a:noFill/>
        </p:spPr>
        <p:txBody>
          <a:bodyPr wrap="square" rtlCol="0">
            <a:spAutoFit/>
          </a:bodyPr>
          <a:lstStyle/>
          <a:p>
            <a:r>
              <a:rPr lang="en-US" sz="2800" dirty="0" smtClean="0"/>
              <a:t>The authors research over 50 years at Case Western University, backed by Harvard and the Coaching Research Lab make the case clearly, the </a:t>
            </a:r>
            <a:r>
              <a:rPr lang="en-US" sz="2800" dirty="0" err="1" smtClean="0"/>
              <a:t>behavioural</a:t>
            </a:r>
            <a:r>
              <a:rPr lang="en-US" sz="2800" dirty="0" smtClean="0"/>
              <a:t>, hormonal and </a:t>
            </a:r>
            <a:r>
              <a:rPr lang="en-US" sz="2800" dirty="0" err="1" smtClean="0"/>
              <a:t>neuro</a:t>
            </a:r>
            <a:r>
              <a:rPr lang="en-US" sz="2800" dirty="0" smtClean="0"/>
              <a:t>-imaging, show the difference impact of coaching for compassion v coaching for compliance.</a:t>
            </a:r>
          </a:p>
          <a:p>
            <a:endParaRPr lang="en-US" sz="2800" dirty="0"/>
          </a:p>
          <a:p>
            <a:r>
              <a:rPr lang="en-US" sz="2800" dirty="0" smtClean="0"/>
              <a:t>When combined with a leadership development </a:t>
            </a:r>
            <a:r>
              <a:rPr lang="en-US" sz="2800" dirty="0" err="1" smtClean="0"/>
              <a:t>programme</a:t>
            </a:r>
            <a:r>
              <a:rPr lang="en-US" sz="2800" dirty="0" smtClean="0"/>
              <a:t> result in significant improvement towards their personal vision.</a:t>
            </a:r>
            <a:endParaRPr lang="en-US" sz="2800" dirty="0"/>
          </a:p>
        </p:txBody>
      </p:sp>
      <p:pic>
        <p:nvPicPr>
          <p:cNvPr id="11" name="Picture 10" descr="Macintosh HD:private:var:folders:f4:kjx3mc551zg52v9m9yjjz4qh0000gn:T:TemporaryItems:th.jpg"/>
          <p:cNvPicPr/>
          <p:nvPr/>
        </p:nvPicPr>
        <p:blipFill>
          <a:blip r:embed="rId3">
            <a:extLst>
              <a:ext uri="{28A0092B-C50C-407E-A947-70E740481C1C}">
                <a14:useLocalDpi xmlns:a14="http://schemas.microsoft.com/office/drawing/2010/main" val="0"/>
              </a:ext>
            </a:extLst>
          </a:blip>
          <a:srcRect/>
          <a:stretch>
            <a:fillRect/>
          </a:stretch>
        </p:blipFill>
        <p:spPr bwMode="auto">
          <a:xfrm>
            <a:off x="226132" y="1878665"/>
            <a:ext cx="3288366" cy="4135957"/>
          </a:xfrm>
          <a:prstGeom prst="rect">
            <a:avLst/>
          </a:prstGeom>
          <a:noFill/>
          <a:ln>
            <a:noFill/>
          </a:ln>
        </p:spPr>
      </p:pic>
    </p:spTree>
    <p:extLst>
      <p:ext uri="{BB962C8B-B14F-4D97-AF65-F5344CB8AC3E}">
        <p14:creationId xmlns:p14="http://schemas.microsoft.com/office/powerpoint/2010/main" val="218830492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TotalTime>
  <Words>1874</Words>
  <Application>Microsoft Macintosh PowerPoint</Application>
  <PresentationFormat>Custom</PresentationFormat>
  <Paragraphs>157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Helping People Change</vt:lpstr>
      <vt:lpstr>PowerPoint Presentation</vt:lpstr>
      <vt:lpstr>The heart of helping</vt:lpstr>
      <vt:lpstr>How to really help people learn and grow</vt:lpstr>
      <vt:lpstr>As a teacher …</vt:lpstr>
      <vt:lpstr>We can’t FIX people!</vt:lpstr>
      <vt:lpstr>Planting seeds of inspiration</vt:lpstr>
      <vt:lpstr>THE RESEARCH why coaching with compassion works</vt:lpstr>
      <vt:lpstr>THE RESEARCH why PURE coaching works</vt:lpstr>
      <vt:lpstr>THE RESEARCH The scientific foundation for the development of how to effectively coach</vt:lpstr>
      <vt:lpstr>Conversations that inspire discovering what is most important</vt:lpstr>
      <vt:lpstr>Coaching for Compliance </vt:lpstr>
      <vt:lpstr>Aaron’s drawings (p54)</vt:lpstr>
      <vt:lpstr>Aaron’s drawings (p54)</vt:lpstr>
      <vt:lpstr>Put the focus on them, not us!</vt:lpstr>
      <vt:lpstr>Research spotlight</vt:lpstr>
      <vt:lpstr>Research spotlight:  Boyatziz:  A neuroscience study of coaching</vt:lpstr>
      <vt:lpstr>Research spotlight:  Boyatziz:  A neuroscience study of coaching</vt:lpstr>
      <vt:lpstr>A personal vision </vt:lpstr>
      <vt:lpstr>Cultivating a resonant relationship</vt:lpstr>
      <vt:lpstr>The three structural dimensions</vt:lpstr>
      <vt:lpstr>The three cornerstones of coaching</vt:lpstr>
      <vt:lpstr>The three cornerstones of coaching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Sjoseph</dc:creator>
  <cp:lastModifiedBy>Jan Page</cp:lastModifiedBy>
  <cp:revision>43</cp:revision>
  <dcterms:created xsi:type="dcterms:W3CDTF">2019-10-04T16:10:41Z</dcterms:created>
  <dcterms:modified xsi:type="dcterms:W3CDTF">2019-10-18T14:41:08Z</dcterms:modified>
</cp:coreProperties>
</file>