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0" r:id="rId3"/>
    <p:sldId id="259" r:id="rId4"/>
    <p:sldId id="257"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C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424"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79453C-B0E2-488C-9920-CD16F4610DA5}" type="datetimeFigureOut">
              <a:rPr lang="en-GB" smtClean="0"/>
              <a:t>05/11/19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7FB652-1D0F-496A-84F2-C95EBECCCEAE}" type="slidenum">
              <a:rPr lang="en-GB" smtClean="0"/>
              <a:t>‹#›</a:t>
            </a:fld>
            <a:endParaRPr lang="en-GB"/>
          </a:p>
        </p:txBody>
      </p:sp>
    </p:spTree>
    <p:extLst>
      <p:ext uri="{BB962C8B-B14F-4D97-AF65-F5344CB8AC3E}">
        <p14:creationId xmlns:p14="http://schemas.microsoft.com/office/powerpoint/2010/main" val="51251606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094896-8BEC-4801-8D65-C990422E3929}" type="datetimeFigureOut">
              <a:rPr lang="en-GB" smtClean="0"/>
              <a:t>05/11/19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AB51B4-5716-43B4-BCCE-703673F9BF06}" type="slidenum">
              <a:rPr lang="en-GB" smtClean="0"/>
              <a:t>‹#›</a:t>
            </a:fld>
            <a:endParaRPr lang="en-GB"/>
          </a:p>
        </p:txBody>
      </p:sp>
    </p:spTree>
    <p:extLst>
      <p:ext uri="{BB962C8B-B14F-4D97-AF65-F5344CB8AC3E}">
        <p14:creationId xmlns:p14="http://schemas.microsoft.com/office/powerpoint/2010/main" val="187983475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4ABE3A-C59B-434B-9DD8-BAE5A0BCC29C}"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1701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24D91-2BD5-4719-9EC7-C3C47BDD8717}"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22905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2E0EED-D3A8-4C9E-95A2-8D02B35A61B2}"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34526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862ABF0-154F-4388-9F85-01931E79B7FB}"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251538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B31408-BB55-44D9-A4EB-14E3039891ED}" type="datetime1">
              <a:rPr lang="en-GB" smtClean="0"/>
              <a:t>05/11/19</a:t>
            </a:fld>
            <a:endParaRPr lang="en-GB"/>
          </a:p>
        </p:txBody>
      </p:sp>
      <p:sp>
        <p:nvSpPr>
          <p:cNvPr id="5" name="Footer Placeholder 4"/>
          <p:cNvSpPr>
            <a:spLocks noGrp="1"/>
          </p:cNvSpPr>
          <p:nvPr>
            <p:ph type="ftr" sz="quarter" idx="11"/>
          </p:nvPr>
        </p:nvSpPr>
        <p:spPr/>
        <p:txBody>
          <a:bodyPr/>
          <a:lstStyle/>
          <a:p>
            <a:r>
              <a:rPr lang="en-GB" smtClean="0"/>
              <a:t>© Leadership Edge  leadershipedge.org.uk  info@leadershipedge.org.uk</a:t>
            </a:r>
            <a:endParaRPr lang="en-GB"/>
          </a:p>
        </p:txBody>
      </p:sp>
      <p:sp>
        <p:nvSpPr>
          <p:cNvPr id="6" name="Slide Number Placeholder 5"/>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77433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102694-AC36-458D-8E83-043CA232712C}" type="datetime1">
              <a:rPr lang="en-GB" smtClean="0"/>
              <a:t>05/11/19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37051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9533CB-C4A2-4B34-8AD5-059B14F00ECC}" type="datetime1">
              <a:rPr lang="en-GB" smtClean="0"/>
              <a:t>05/11/19</a:t>
            </a:fld>
            <a:endParaRPr lang="en-GB"/>
          </a:p>
        </p:txBody>
      </p:sp>
      <p:sp>
        <p:nvSpPr>
          <p:cNvPr id="8" name="Footer Placeholder 7"/>
          <p:cNvSpPr>
            <a:spLocks noGrp="1"/>
          </p:cNvSpPr>
          <p:nvPr>
            <p:ph type="ftr" sz="quarter" idx="11"/>
          </p:nvPr>
        </p:nvSpPr>
        <p:spPr/>
        <p:txBody>
          <a:bodyPr/>
          <a:lstStyle/>
          <a:p>
            <a:r>
              <a:rPr lang="en-GB" smtClean="0"/>
              <a:t>© Leadership Edge  leadershipedge.org.uk  info@leadershipedge.org.uk</a:t>
            </a:r>
            <a:endParaRPr lang="en-GB"/>
          </a:p>
        </p:txBody>
      </p:sp>
      <p:sp>
        <p:nvSpPr>
          <p:cNvPr id="9" name="Slide Number Placeholder 8"/>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4314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DF2B43D-957F-45B3-8E7C-73F669996E66}" type="datetime1">
              <a:rPr lang="en-GB" smtClean="0"/>
              <a:t>05/11/19</a:t>
            </a:fld>
            <a:endParaRPr lang="en-GB"/>
          </a:p>
        </p:txBody>
      </p:sp>
      <p:sp>
        <p:nvSpPr>
          <p:cNvPr id="4" name="Footer Placeholder 3"/>
          <p:cNvSpPr>
            <a:spLocks noGrp="1"/>
          </p:cNvSpPr>
          <p:nvPr>
            <p:ph type="ftr" sz="quarter" idx="11"/>
          </p:nvPr>
        </p:nvSpPr>
        <p:spPr/>
        <p:txBody>
          <a:bodyPr/>
          <a:lstStyle/>
          <a:p>
            <a:r>
              <a:rPr lang="en-GB" smtClean="0"/>
              <a:t>© Leadership Edge  leadershipedge.org.uk  info@leadershipedge.org.uk</a:t>
            </a:r>
            <a:endParaRPr lang="en-GB"/>
          </a:p>
        </p:txBody>
      </p:sp>
      <p:sp>
        <p:nvSpPr>
          <p:cNvPr id="5" name="Slide Number Placeholder 4"/>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94503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32B95-9D44-4B14-9E43-AB587D432CE5}" type="datetime1">
              <a:rPr lang="en-GB" smtClean="0"/>
              <a:t>05/11/19</a:t>
            </a:fld>
            <a:endParaRPr lang="en-GB"/>
          </a:p>
        </p:txBody>
      </p:sp>
      <p:sp>
        <p:nvSpPr>
          <p:cNvPr id="3" name="Footer Placeholder 2"/>
          <p:cNvSpPr>
            <a:spLocks noGrp="1"/>
          </p:cNvSpPr>
          <p:nvPr>
            <p:ph type="ftr" sz="quarter" idx="11"/>
          </p:nvPr>
        </p:nvSpPr>
        <p:spPr/>
        <p:txBody>
          <a:bodyPr/>
          <a:lstStyle/>
          <a:p>
            <a:r>
              <a:rPr lang="en-GB" smtClean="0"/>
              <a:t>© Leadership Edge  leadershipedge.org.uk  info@leadershipedge.org.uk</a:t>
            </a:r>
            <a:endParaRPr lang="en-GB"/>
          </a:p>
        </p:txBody>
      </p:sp>
      <p:sp>
        <p:nvSpPr>
          <p:cNvPr id="4" name="Slide Number Placeholder 3"/>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66216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BAFA1C-246A-408A-91C8-B9E45BE8D3B6}" type="datetime1">
              <a:rPr lang="en-GB" smtClean="0"/>
              <a:t>05/11/19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383102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80A500A-8B01-4CF8-A860-BAAFEB10C4B2}" type="datetime1">
              <a:rPr lang="en-GB" smtClean="0"/>
              <a:t>05/11/19</a:t>
            </a:fld>
            <a:endParaRPr lang="en-GB"/>
          </a:p>
        </p:txBody>
      </p:sp>
      <p:sp>
        <p:nvSpPr>
          <p:cNvPr id="6" name="Footer Placeholder 5"/>
          <p:cNvSpPr>
            <a:spLocks noGrp="1"/>
          </p:cNvSpPr>
          <p:nvPr>
            <p:ph type="ftr" sz="quarter" idx="11"/>
          </p:nvPr>
        </p:nvSpPr>
        <p:spPr/>
        <p:txBody>
          <a:bodyPr/>
          <a:lstStyle/>
          <a:p>
            <a:r>
              <a:rPr lang="en-GB" smtClean="0"/>
              <a:t>© Leadership Edge  leadershipedge.org.uk  info@leadershipedge.org.uk</a:t>
            </a:r>
            <a:endParaRPr lang="en-GB"/>
          </a:p>
        </p:txBody>
      </p:sp>
      <p:sp>
        <p:nvSpPr>
          <p:cNvPr id="7" name="Slide Number Placeholder 6"/>
          <p:cNvSpPr>
            <a:spLocks noGrp="1"/>
          </p:cNvSpPr>
          <p:nvPr>
            <p:ph type="sldNum" sz="quarter" idx="12"/>
          </p:nvPr>
        </p:nvSpPr>
        <p:spPr/>
        <p:txBody>
          <a:bodyPr/>
          <a:lstStyle/>
          <a:p>
            <a:fld id="{72426811-8C70-4DCD-8046-AD25923F5020}" type="slidenum">
              <a:rPr lang="en-GB" smtClean="0"/>
              <a:t>‹#›</a:t>
            </a:fld>
            <a:endParaRPr lang="en-GB"/>
          </a:p>
        </p:txBody>
      </p:sp>
    </p:spTree>
    <p:extLst>
      <p:ext uri="{BB962C8B-B14F-4D97-AF65-F5344CB8AC3E}">
        <p14:creationId xmlns:p14="http://schemas.microsoft.com/office/powerpoint/2010/main" val="12593877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BAF73-D142-4B37-8117-D1E1A37C7867}" type="datetime1">
              <a:rPr lang="en-GB" smtClean="0"/>
              <a:t>05/11/19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 Leadership Edge  leadershipedge.org.uk  info@leadershipedge.org.uk</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426811-8C70-4DCD-8046-AD25923F5020}" type="slidenum">
              <a:rPr lang="en-GB" smtClean="0"/>
              <a:t>‹#›</a:t>
            </a:fld>
            <a:endParaRPr lang="en-GB"/>
          </a:p>
        </p:txBody>
      </p:sp>
    </p:spTree>
    <p:extLst>
      <p:ext uri="{BB962C8B-B14F-4D97-AF65-F5344CB8AC3E}">
        <p14:creationId xmlns:p14="http://schemas.microsoft.com/office/powerpoint/2010/main" val="3339102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0596" y="1789357"/>
            <a:ext cx="9144000" cy="1215545"/>
          </a:xfrm>
        </p:spPr>
        <p:txBody>
          <a:bodyPr/>
          <a:lstStyle/>
          <a:p>
            <a:r>
              <a:rPr lang="en-US" dirty="0" smtClean="0">
                <a:latin typeface="+mn-lt"/>
              </a:rPr>
              <a:t>The Nine Lies about Work</a:t>
            </a:r>
            <a:endParaRPr lang="en-US" dirty="0">
              <a:latin typeface="+mn-lt"/>
            </a:endParaRPr>
          </a:p>
        </p:txBody>
      </p:sp>
      <p:sp>
        <p:nvSpPr>
          <p:cNvPr id="3" name="Subtitle 2"/>
          <p:cNvSpPr>
            <a:spLocks noGrp="1"/>
          </p:cNvSpPr>
          <p:nvPr>
            <p:ph type="subTitle" idx="1"/>
          </p:nvPr>
        </p:nvSpPr>
        <p:spPr/>
        <p:txBody>
          <a:bodyPr>
            <a:normAutofit/>
          </a:bodyPr>
          <a:lstStyle/>
          <a:p>
            <a:r>
              <a:rPr lang="en-US" sz="4400" dirty="0" smtClean="0"/>
              <a:t>Marcus Buckingham</a:t>
            </a:r>
            <a:endParaRPr lang="en-US" sz="4400"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7631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dirty="0">
                <a:latin typeface="+mn-lt"/>
              </a:rPr>
              <a:t>Sense making </a:t>
            </a:r>
            <a:r>
              <a:rPr lang="en-US" dirty="0" smtClean="0">
                <a:latin typeface="+mn-lt"/>
              </a:rPr>
              <a:t>rituals: Check-ins</a:t>
            </a:r>
            <a:r>
              <a:rPr lang="en-GB" dirty="0" smtClean="0">
                <a:latin typeface="+mn-lt"/>
              </a:rPr>
              <a:t> </a:t>
            </a:r>
            <a:endParaRPr lang="en-GB" dirty="0">
              <a:latin typeface="+mn-lt"/>
            </a:endParaRPr>
          </a:p>
        </p:txBody>
      </p:sp>
      <p:sp>
        <p:nvSpPr>
          <p:cNvPr id="3" name="Content Placeholder 2"/>
          <p:cNvSpPr>
            <a:spLocks noGrp="1"/>
          </p:cNvSpPr>
          <p:nvPr>
            <p:ph idx="1"/>
          </p:nvPr>
        </p:nvSpPr>
        <p:spPr>
          <a:xfrm>
            <a:off x="769667" y="1616476"/>
            <a:ext cx="10584133" cy="4310317"/>
          </a:xfrm>
        </p:spPr>
        <p:txBody>
          <a:bodyPr>
            <a:normAutofit lnSpcReduction="10000"/>
          </a:bodyPr>
          <a:lstStyle/>
          <a:p>
            <a:pPr marL="0" indent="0">
              <a:buNone/>
            </a:pPr>
            <a:r>
              <a:rPr lang="en-US" sz="3400" dirty="0"/>
              <a:t> </a:t>
            </a:r>
            <a:r>
              <a:rPr lang="en-US" sz="3400" dirty="0" smtClean="0"/>
              <a:t>So </a:t>
            </a:r>
            <a:r>
              <a:rPr lang="en-US" sz="3400" dirty="0"/>
              <a:t>give </a:t>
            </a:r>
            <a:r>
              <a:rPr lang="en-US" sz="3400" dirty="0" smtClean="0"/>
              <a:t>and get as </a:t>
            </a:r>
            <a:r>
              <a:rPr lang="en-US" sz="3400" dirty="0"/>
              <a:t>much accurate data as you can, a real time view of what’s going on now. Trust is the intelligence of the team.</a:t>
            </a:r>
            <a:endParaRPr lang="en-GB" sz="3400" dirty="0"/>
          </a:p>
          <a:p>
            <a:pPr marL="0" indent="0">
              <a:buNone/>
            </a:pPr>
            <a:r>
              <a:rPr lang="en-US" sz="3400" dirty="0"/>
              <a:t> </a:t>
            </a:r>
            <a:endParaRPr lang="en-GB" sz="3400" dirty="0"/>
          </a:p>
          <a:p>
            <a:pPr marL="0" indent="0">
              <a:buNone/>
            </a:pPr>
            <a:r>
              <a:rPr lang="en-US" sz="3400" b="1" dirty="0"/>
              <a:t>REFLECTION: </a:t>
            </a:r>
            <a:r>
              <a:rPr lang="en-US" sz="3400" i="1" dirty="0"/>
              <a:t>What sense making rituals take place in your school? Do the two key questions get regularly asked</a:t>
            </a:r>
            <a:r>
              <a:rPr lang="en-US" sz="3400" i="1" dirty="0" smtClean="0"/>
              <a:t>?</a:t>
            </a:r>
          </a:p>
          <a:p>
            <a:pPr marL="0" indent="0">
              <a:buNone/>
            </a:pPr>
            <a:endParaRPr lang="en-US" sz="3400" i="1" dirty="0"/>
          </a:p>
          <a:p>
            <a:pPr marL="0" indent="0">
              <a:buNone/>
            </a:pPr>
            <a:r>
              <a:rPr lang="en-US" sz="3400" dirty="0" smtClean="0"/>
              <a:t>Check-ins: Is this where coaching comes in?</a:t>
            </a:r>
            <a:endParaRPr lang="en-GB" sz="3400"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830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Lie 3: The best companies cascade goals</a:t>
            </a:r>
            <a:endParaRPr lang="en-GB" dirty="0">
              <a:latin typeface="+mn-lt"/>
            </a:endParaRPr>
          </a:p>
        </p:txBody>
      </p:sp>
      <p:sp>
        <p:nvSpPr>
          <p:cNvPr id="3" name="Content Placeholder 2"/>
          <p:cNvSpPr>
            <a:spLocks noGrp="1"/>
          </p:cNvSpPr>
          <p:nvPr>
            <p:ph idx="1"/>
          </p:nvPr>
        </p:nvSpPr>
        <p:spPr>
          <a:xfrm>
            <a:off x="769667" y="1616476"/>
            <a:ext cx="10584133" cy="4310317"/>
          </a:xfrm>
        </p:spPr>
        <p:txBody>
          <a:bodyPr>
            <a:normAutofit/>
          </a:bodyPr>
          <a:lstStyle/>
          <a:p>
            <a:pPr marL="0" indent="0">
              <a:buNone/>
            </a:pPr>
            <a:r>
              <a:rPr lang="en-US" sz="3400" dirty="0"/>
              <a:t> </a:t>
            </a:r>
            <a:r>
              <a:rPr lang="en-US" dirty="0"/>
              <a:t>Goals properly done are only and always an expression of what a person finds meaningful. </a:t>
            </a:r>
            <a:endParaRPr lang="en-US" dirty="0" smtClean="0"/>
          </a:p>
          <a:p>
            <a:pPr marL="0" indent="0">
              <a:buNone/>
            </a:pPr>
            <a:r>
              <a:rPr lang="en-US" b="1" dirty="0" smtClean="0"/>
              <a:t>Therefore </a:t>
            </a:r>
            <a:r>
              <a:rPr lang="en-US" b="1" dirty="0"/>
              <a:t>the best companies cascade MEANING. </a:t>
            </a:r>
            <a:endParaRPr lang="en-GB" b="1" dirty="0"/>
          </a:p>
          <a:p>
            <a:pPr marL="0" indent="0">
              <a:buNone/>
            </a:pPr>
            <a:r>
              <a:rPr lang="en-US" dirty="0"/>
              <a:t> </a:t>
            </a:r>
            <a:endParaRPr lang="en-GB" dirty="0"/>
          </a:p>
          <a:p>
            <a:pPr marL="0" indent="0">
              <a:buNone/>
            </a:pPr>
            <a:r>
              <a:rPr lang="en-US" dirty="0"/>
              <a:t>The two </a:t>
            </a:r>
            <a:r>
              <a:rPr lang="en-US" dirty="0" smtClean="0"/>
              <a:t>statements </a:t>
            </a:r>
            <a:r>
              <a:rPr lang="en-US" dirty="0"/>
              <a:t>that became </a:t>
            </a:r>
            <a:r>
              <a:rPr lang="en-US" dirty="0" err="1"/>
              <a:t>recognised</a:t>
            </a:r>
            <a:r>
              <a:rPr lang="en-US" dirty="0"/>
              <a:t> as </a:t>
            </a:r>
            <a:r>
              <a:rPr lang="en-US" b="1" dirty="0"/>
              <a:t>company factor</a:t>
            </a:r>
            <a:r>
              <a:rPr lang="en-US" i="1" dirty="0"/>
              <a:t> </a:t>
            </a:r>
            <a:r>
              <a:rPr lang="en-US" dirty="0"/>
              <a:t>were</a:t>
            </a:r>
            <a:r>
              <a:rPr lang="en-US" dirty="0" smtClean="0"/>
              <a:t>:</a:t>
            </a:r>
          </a:p>
          <a:p>
            <a:pPr marL="0" indent="0">
              <a:buNone/>
            </a:pPr>
            <a:endParaRPr lang="en-GB" dirty="0"/>
          </a:p>
          <a:p>
            <a:pPr marL="0" lvl="0" indent="0">
              <a:buNone/>
            </a:pPr>
            <a:r>
              <a:rPr lang="en-US" dirty="0" smtClean="0"/>
              <a:t>1. I’m </a:t>
            </a:r>
            <a:r>
              <a:rPr lang="en-US" dirty="0"/>
              <a:t>really enthusiastic about the mission of our company</a:t>
            </a:r>
            <a:endParaRPr lang="en-GB" dirty="0"/>
          </a:p>
          <a:p>
            <a:pPr marL="0" indent="0">
              <a:buNone/>
            </a:pPr>
            <a:r>
              <a:rPr lang="en-US" dirty="0"/>
              <a:t>7. I have great confidence in my companies future.</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91746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Lie 3: The best companies cascade goals</a:t>
            </a:r>
            <a:endParaRPr lang="en-GB" dirty="0">
              <a:latin typeface="+mn-lt"/>
            </a:endParaRPr>
          </a:p>
        </p:txBody>
      </p:sp>
      <p:sp>
        <p:nvSpPr>
          <p:cNvPr id="3" name="Content Placeholder 2"/>
          <p:cNvSpPr>
            <a:spLocks noGrp="1"/>
          </p:cNvSpPr>
          <p:nvPr>
            <p:ph idx="1"/>
          </p:nvPr>
        </p:nvSpPr>
        <p:spPr>
          <a:xfrm>
            <a:off x="769667" y="1616476"/>
            <a:ext cx="10584133" cy="4310317"/>
          </a:xfrm>
        </p:spPr>
        <p:txBody>
          <a:bodyPr>
            <a:normAutofit lnSpcReduction="10000"/>
          </a:bodyPr>
          <a:lstStyle/>
          <a:p>
            <a:pPr marL="0" indent="0">
              <a:buNone/>
            </a:pPr>
            <a:r>
              <a:rPr lang="en-US" dirty="0" smtClean="0"/>
              <a:t>The </a:t>
            </a:r>
            <a:r>
              <a:rPr lang="en-US" dirty="0"/>
              <a:t>other 6 questions were the </a:t>
            </a:r>
            <a:r>
              <a:rPr lang="en-US" b="1" dirty="0"/>
              <a:t>team factor</a:t>
            </a:r>
            <a:r>
              <a:rPr lang="en-US" dirty="0"/>
              <a:t> and together the 8 questions shape the </a:t>
            </a:r>
            <a:r>
              <a:rPr lang="en-US" b="1" dirty="0"/>
              <a:t>engagement factor.</a:t>
            </a:r>
            <a:endParaRPr lang="en-GB" dirty="0"/>
          </a:p>
          <a:p>
            <a:pPr marL="0" indent="0">
              <a:buNone/>
            </a:pPr>
            <a:r>
              <a:rPr lang="en-US" b="1" dirty="0"/>
              <a:t> </a:t>
            </a:r>
            <a:endParaRPr lang="en-GB" dirty="0"/>
          </a:p>
          <a:p>
            <a:pPr marL="0" indent="0">
              <a:buNone/>
            </a:pPr>
            <a:r>
              <a:rPr lang="en-US" b="1" dirty="0"/>
              <a:t>We should cascade meaning and practice. </a:t>
            </a:r>
            <a:r>
              <a:rPr lang="en-US" dirty="0"/>
              <a:t>Our people do not need to be told what to do, they want to be told why.</a:t>
            </a:r>
            <a:endParaRPr lang="en-GB" dirty="0"/>
          </a:p>
          <a:p>
            <a:pPr marL="0" indent="0">
              <a:buNone/>
            </a:pPr>
            <a:r>
              <a:rPr lang="en-US" dirty="0"/>
              <a:t> </a:t>
            </a:r>
            <a:endParaRPr lang="en-GB" dirty="0"/>
          </a:p>
          <a:p>
            <a:pPr marL="0" indent="0">
              <a:buNone/>
            </a:pPr>
            <a:r>
              <a:rPr lang="en-US" dirty="0"/>
              <a:t>As we learn and develop new insights, we should tweak. Tweak, course correct, tweak and learn and tweak again. It’s not about knowing all the answers; its about constantly making it up as you go along, constantly experimenting. </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29689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Three levers: to cascade meaning.</a:t>
            </a:r>
            <a:endParaRPr lang="en-GB" b="1" dirty="0">
              <a:latin typeface="+mn-lt"/>
            </a:endParaRPr>
          </a:p>
        </p:txBody>
      </p:sp>
      <p:sp>
        <p:nvSpPr>
          <p:cNvPr id="3" name="Content Placeholder 2"/>
          <p:cNvSpPr>
            <a:spLocks noGrp="1"/>
          </p:cNvSpPr>
          <p:nvPr>
            <p:ph idx="1"/>
          </p:nvPr>
        </p:nvSpPr>
        <p:spPr>
          <a:xfrm>
            <a:off x="769667" y="1616476"/>
            <a:ext cx="10584133" cy="4310317"/>
          </a:xfrm>
        </p:spPr>
        <p:txBody>
          <a:bodyPr>
            <a:normAutofit fontScale="92500" lnSpcReduction="10000"/>
          </a:bodyPr>
          <a:lstStyle/>
          <a:p>
            <a:pPr marL="0" indent="0">
              <a:buNone/>
            </a:pPr>
            <a:r>
              <a:rPr lang="en-US" sz="3000" b="1" dirty="0"/>
              <a:t>REFLECT ON: </a:t>
            </a:r>
            <a:endParaRPr lang="en-US" sz="3000" b="1" dirty="0" smtClean="0"/>
          </a:p>
          <a:p>
            <a:pPr marL="0" indent="0">
              <a:buNone/>
            </a:pPr>
            <a:r>
              <a:rPr lang="en-US" sz="3000" b="1" dirty="0" smtClean="0"/>
              <a:t>Expressed values</a:t>
            </a:r>
            <a:r>
              <a:rPr lang="en-US" sz="3000" dirty="0" smtClean="0"/>
              <a:t>: What </a:t>
            </a:r>
            <a:r>
              <a:rPr lang="en-US" sz="3000" dirty="0"/>
              <a:t>do </a:t>
            </a:r>
            <a:r>
              <a:rPr lang="en-US" sz="3000" dirty="0" smtClean="0"/>
              <a:t>your </a:t>
            </a:r>
            <a:r>
              <a:rPr lang="en-US" sz="3000" dirty="0"/>
              <a:t>people encounter as they walk through the door</a:t>
            </a:r>
            <a:r>
              <a:rPr lang="en-US" sz="3000" dirty="0" smtClean="0"/>
              <a:t>?</a:t>
            </a:r>
          </a:p>
          <a:p>
            <a:pPr marL="0" indent="0">
              <a:buNone/>
            </a:pPr>
            <a:endParaRPr lang="en-GB" sz="3000" dirty="0"/>
          </a:p>
          <a:p>
            <a:pPr marL="0" lvl="0" indent="0">
              <a:buNone/>
            </a:pPr>
            <a:r>
              <a:rPr lang="en-US" sz="3000" b="1" dirty="0"/>
              <a:t>Rituals</a:t>
            </a:r>
            <a:r>
              <a:rPr lang="en-US" sz="3000" dirty="0"/>
              <a:t>: conscious and unconscious. What rituals are </a:t>
            </a:r>
            <a:r>
              <a:rPr lang="en-US" sz="3000" dirty="0" smtClean="0"/>
              <a:t>you </a:t>
            </a:r>
            <a:r>
              <a:rPr lang="en-US" sz="3000" dirty="0"/>
              <a:t>deliberate about and what do they </a:t>
            </a:r>
            <a:r>
              <a:rPr lang="en-US" sz="3000" dirty="0" smtClean="0"/>
              <a:t>communicate</a:t>
            </a:r>
            <a:r>
              <a:rPr lang="en-US" sz="3000" dirty="0"/>
              <a:t>?</a:t>
            </a:r>
            <a:endParaRPr lang="en-US" sz="3000" dirty="0" smtClean="0"/>
          </a:p>
          <a:p>
            <a:pPr marL="0" lvl="0" indent="0">
              <a:buNone/>
            </a:pPr>
            <a:endParaRPr lang="en-GB" sz="3000" dirty="0"/>
          </a:p>
          <a:p>
            <a:pPr marL="0" lvl="0" indent="0">
              <a:buNone/>
            </a:pPr>
            <a:r>
              <a:rPr lang="en-US" sz="3000" b="1" dirty="0"/>
              <a:t>Stories</a:t>
            </a:r>
            <a:r>
              <a:rPr lang="en-US" sz="3000" dirty="0"/>
              <a:t>: What stories do you tell, what do they say about what you find meaningful?</a:t>
            </a:r>
            <a:endParaRPr lang="en-GB" sz="3000" dirty="0"/>
          </a:p>
          <a:p>
            <a:pPr marL="0" indent="0">
              <a:buNone/>
            </a:pPr>
            <a:r>
              <a:rPr lang="en-US" sz="3000" dirty="0"/>
              <a:t> </a:t>
            </a:r>
            <a:endParaRPr lang="en-GB" sz="3000"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4705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Lie 4: The best people are well rounded</a:t>
            </a:r>
            <a:endParaRPr lang="en-GB" dirty="0">
              <a:latin typeface="+mn-lt"/>
            </a:endParaRPr>
          </a:p>
        </p:txBody>
      </p:sp>
      <p:sp>
        <p:nvSpPr>
          <p:cNvPr id="3" name="Content Placeholder 2"/>
          <p:cNvSpPr>
            <a:spLocks noGrp="1"/>
          </p:cNvSpPr>
          <p:nvPr>
            <p:ph idx="1"/>
          </p:nvPr>
        </p:nvSpPr>
        <p:spPr>
          <a:xfrm>
            <a:off x="769667" y="1616476"/>
            <a:ext cx="10584133" cy="4310317"/>
          </a:xfrm>
        </p:spPr>
        <p:txBody>
          <a:bodyPr>
            <a:normAutofit lnSpcReduction="10000"/>
          </a:bodyPr>
          <a:lstStyle/>
          <a:p>
            <a:pPr marL="0" indent="0">
              <a:buNone/>
            </a:pPr>
            <a:r>
              <a:rPr lang="en-US" sz="3000" dirty="0" smtClean="0"/>
              <a:t>As </a:t>
            </a:r>
            <a:r>
              <a:rPr lang="en-US" sz="3000" dirty="0"/>
              <a:t>humans we are wired to find joy in someone else’s talent in action. We resonate with naturalness and seeing something done brilliantly well. </a:t>
            </a:r>
            <a:r>
              <a:rPr lang="en-GB" sz="3000" dirty="0"/>
              <a:t> </a:t>
            </a:r>
            <a:r>
              <a:rPr lang="en-US" sz="3000" dirty="0" smtClean="0"/>
              <a:t>Something </a:t>
            </a:r>
            <a:r>
              <a:rPr lang="en-US" sz="3000" dirty="0"/>
              <a:t>you are good at is not a strength, it is an ability. A strength is an activity that makes you feel strong. It is an appetite to improve. </a:t>
            </a:r>
            <a:endParaRPr lang="en-GB" sz="3000" dirty="0"/>
          </a:p>
          <a:p>
            <a:pPr marL="0" indent="0">
              <a:buNone/>
            </a:pPr>
            <a:r>
              <a:rPr lang="en-US" sz="3000" dirty="0"/>
              <a:t> </a:t>
            </a:r>
            <a:endParaRPr lang="en-GB" sz="3000" dirty="0"/>
          </a:p>
          <a:p>
            <a:pPr marL="0" indent="0">
              <a:buNone/>
            </a:pPr>
            <a:r>
              <a:rPr lang="en-US" sz="3000" dirty="0"/>
              <a:t>We are drawn to activities in which we find joy</a:t>
            </a:r>
            <a:r>
              <a:rPr lang="en-US" sz="3000"/>
              <a:t>. </a:t>
            </a:r>
            <a:r>
              <a:rPr lang="en-US" sz="3000" smtClean="0"/>
              <a:t>The </a:t>
            </a:r>
            <a:r>
              <a:rPr lang="en-US" sz="3000" dirty="0"/>
              <a:t>STAND OUT data from many studies shows that the one condition of a high performing team is a team members sense that </a:t>
            </a:r>
            <a:r>
              <a:rPr lang="en-US" sz="3000" b="1" dirty="0"/>
              <a:t>“I have a chance to use my strengths everyday at work.</a:t>
            </a:r>
            <a:r>
              <a:rPr lang="en-US" sz="3000" b="1" dirty="0" smtClean="0"/>
              <a:t>”</a:t>
            </a:r>
            <a:r>
              <a:rPr lang="en-US" sz="3000" b="1" dirty="0"/>
              <a:t> </a:t>
            </a:r>
            <a:endParaRPr lang="en-GB" sz="3000" dirty="0"/>
          </a:p>
          <a:p>
            <a:pPr marL="0" indent="0">
              <a:buNone/>
            </a:pPr>
            <a:endParaRPr lang="en-GB" sz="3000"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6932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3 strategies as a </a:t>
            </a:r>
            <a:r>
              <a:rPr lang="en-US" b="1" dirty="0" smtClean="0">
                <a:latin typeface="+mn-lt"/>
              </a:rPr>
              <a:t>leader</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fontScale="55000" lnSpcReduction="20000"/>
          </a:bodyPr>
          <a:lstStyle/>
          <a:p>
            <a:r>
              <a:rPr lang="en-US" sz="5100" dirty="0" smtClean="0"/>
              <a:t>As </a:t>
            </a:r>
            <a:r>
              <a:rPr lang="en-US" sz="5100" dirty="0"/>
              <a:t>a team leader you are in the OUTCOMES business. </a:t>
            </a:r>
            <a:endParaRPr lang="en-GB" sz="5100" dirty="0"/>
          </a:p>
          <a:p>
            <a:r>
              <a:rPr lang="en-US" sz="5100" dirty="0"/>
              <a:t>Define the adjustable seat.</a:t>
            </a:r>
            <a:endParaRPr lang="en-GB" sz="5100" dirty="0"/>
          </a:p>
          <a:p>
            <a:r>
              <a:rPr lang="en-US" sz="5100" dirty="0"/>
              <a:t>Use team technology: diversity is the fundamental ingredient without which a great team cannot </a:t>
            </a:r>
            <a:r>
              <a:rPr lang="en-US" sz="5100" dirty="0" smtClean="0"/>
              <a:t>exist</a:t>
            </a:r>
            <a:r>
              <a:rPr lang="en-US" sz="5100" dirty="0"/>
              <a:t>.</a:t>
            </a:r>
            <a:endParaRPr lang="en-GB" sz="5100" dirty="0"/>
          </a:p>
          <a:p>
            <a:pPr marL="0" indent="0">
              <a:buNone/>
            </a:pPr>
            <a:endParaRPr lang="en-GB" sz="3800" dirty="0"/>
          </a:p>
          <a:p>
            <a:pPr marL="0" indent="0">
              <a:buNone/>
            </a:pPr>
            <a:r>
              <a:rPr lang="en-US" sz="4500" dirty="0"/>
              <a:t>Work-strengths fit is the </a:t>
            </a:r>
            <a:r>
              <a:rPr lang="en-US" sz="4500" i="1" dirty="0"/>
              <a:t>master lever for high performance</a:t>
            </a:r>
            <a:r>
              <a:rPr lang="en-US" sz="4500" dirty="0"/>
              <a:t>. There is no research that </a:t>
            </a:r>
            <a:r>
              <a:rPr lang="en-US" sz="4500" dirty="0" smtClean="0"/>
              <a:t>proves </a:t>
            </a:r>
            <a:r>
              <a:rPr lang="en-US" sz="4500" dirty="0"/>
              <a:t>the necessity of possessing certain competencies or acquiring new competencies you may have lacked, in an increase in performance</a:t>
            </a:r>
            <a:r>
              <a:rPr lang="en-US" sz="4500" dirty="0" smtClean="0"/>
              <a:t>.</a:t>
            </a:r>
            <a:endParaRPr lang="en-GB" sz="4500" dirty="0"/>
          </a:p>
          <a:p>
            <a:pPr marL="0" indent="0">
              <a:buNone/>
            </a:pPr>
            <a:r>
              <a:rPr lang="en-US" sz="4500" dirty="0"/>
              <a:t> </a:t>
            </a:r>
            <a:r>
              <a:rPr lang="en-US" sz="4500" dirty="0" smtClean="0"/>
              <a:t>Former </a:t>
            </a:r>
            <a:r>
              <a:rPr lang="en-US" sz="4500" dirty="0"/>
              <a:t>Gallup CEO, Don Clifton, found that </a:t>
            </a:r>
            <a:r>
              <a:rPr lang="en-US" sz="4500" dirty="0" smtClean="0"/>
              <a:t>those </a:t>
            </a:r>
            <a:r>
              <a:rPr lang="en-US" sz="4500" dirty="0"/>
              <a:t>who excel in any one profession DO NOT share the same abilities, but a unique combination of different abilities.</a:t>
            </a:r>
            <a:endParaRPr lang="en-GB" sz="4500" dirty="0"/>
          </a:p>
          <a:p>
            <a:pPr marL="0" indent="0">
              <a:buNone/>
            </a:pPr>
            <a:r>
              <a:rPr lang="en-US" sz="3800" dirty="0"/>
              <a:t> </a:t>
            </a:r>
            <a:endParaRPr lang="en-GB" sz="3800"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9833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Lie 5: People need feedback</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fontScale="92500" lnSpcReduction="10000"/>
          </a:bodyPr>
          <a:lstStyle/>
          <a:p>
            <a:pPr marL="0" indent="0">
              <a:buNone/>
            </a:pPr>
            <a:r>
              <a:rPr lang="en-US" b="1" dirty="0" smtClean="0"/>
              <a:t>It is ATTENTON people need, </a:t>
            </a:r>
            <a:r>
              <a:rPr lang="en-US" dirty="0" smtClean="0"/>
              <a:t>in a safe, non-judgmental environment; hence the success of Snap Chat, this social media platform which doesn’t have the like/love </a:t>
            </a:r>
            <a:r>
              <a:rPr lang="en-US" dirty="0" err="1" smtClean="0"/>
              <a:t>emojis</a:t>
            </a:r>
            <a:r>
              <a:rPr lang="en-US" dirty="0" smtClean="0"/>
              <a:t> of Facebook. </a:t>
            </a:r>
            <a:endParaRPr lang="en-GB" dirty="0" smtClean="0"/>
          </a:p>
          <a:p>
            <a:pPr marL="0" indent="0">
              <a:buNone/>
            </a:pPr>
            <a:r>
              <a:rPr lang="en-US" dirty="0" smtClean="0"/>
              <a:t> </a:t>
            </a:r>
            <a:endParaRPr lang="en-GB" dirty="0" smtClean="0"/>
          </a:p>
          <a:p>
            <a:pPr marL="0" indent="0">
              <a:buNone/>
            </a:pPr>
            <a:r>
              <a:rPr lang="en-US" dirty="0" smtClean="0"/>
              <a:t>A significant challenge is that negative feedback is still attention (think </a:t>
            </a:r>
            <a:r>
              <a:rPr lang="en-US" dirty="0" err="1" smtClean="0"/>
              <a:t>behaviour</a:t>
            </a:r>
            <a:r>
              <a:rPr lang="en-US" dirty="0" smtClean="0"/>
              <a:t> challenges in the classroom.) People need to be given attention on what they do best, in order to get more engaged and productive. </a:t>
            </a:r>
            <a:endParaRPr lang="en-GB" dirty="0" smtClean="0"/>
          </a:p>
          <a:p>
            <a:pPr marL="0" indent="0">
              <a:buNone/>
            </a:pPr>
            <a:r>
              <a:rPr lang="en-US" dirty="0" smtClean="0"/>
              <a:t> </a:t>
            </a:r>
            <a:endParaRPr lang="en-GB" dirty="0" smtClean="0"/>
          </a:p>
          <a:p>
            <a:pPr marL="0" indent="0">
              <a:buNone/>
            </a:pPr>
            <a:r>
              <a:rPr lang="en-US" i="1" dirty="0" smtClean="0"/>
              <a:t>Are performance and development, two different things? </a:t>
            </a:r>
            <a:endParaRPr lang="en-GB" dirty="0" smtClean="0"/>
          </a:p>
          <a:p>
            <a:pPr marL="0" indent="0">
              <a:buNone/>
            </a:pPr>
            <a:r>
              <a:rPr lang="en-US" dirty="0" smtClean="0"/>
              <a:t>The author describes development as “Doing our work a little better every day and increasing performance.” </a:t>
            </a:r>
            <a:endParaRPr lang="en-GB" dirty="0" smtClean="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2946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Neuroscience findings</a:t>
            </a:r>
            <a:r>
              <a:rPr lang="en-GB" dirty="0">
                <a:latin typeface="+mn-lt"/>
              </a:rPr>
              <a:t> </a:t>
            </a:r>
          </a:p>
        </p:txBody>
      </p:sp>
      <p:sp>
        <p:nvSpPr>
          <p:cNvPr id="3" name="Content Placeholder 2"/>
          <p:cNvSpPr>
            <a:spLocks noGrp="1"/>
          </p:cNvSpPr>
          <p:nvPr>
            <p:ph idx="1"/>
          </p:nvPr>
        </p:nvSpPr>
        <p:spPr>
          <a:xfrm>
            <a:off x="731183" y="1616476"/>
            <a:ext cx="10622617" cy="4310317"/>
          </a:xfrm>
        </p:spPr>
        <p:txBody>
          <a:bodyPr>
            <a:normAutofit lnSpcReduction="10000"/>
          </a:bodyPr>
          <a:lstStyle/>
          <a:p>
            <a:pPr marL="0" indent="0">
              <a:buNone/>
            </a:pPr>
            <a:r>
              <a:rPr lang="en-US" dirty="0"/>
              <a:t>Negative feedback lights up the sympathetic nervous system (fight or flight) it mutes the other parts of the brain</a:t>
            </a:r>
            <a:r>
              <a:rPr lang="en-US" dirty="0" smtClean="0"/>
              <a:t>.</a:t>
            </a:r>
          </a:p>
          <a:p>
            <a:pPr marL="0" indent="0">
              <a:buNone/>
            </a:pPr>
            <a:endParaRPr lang="en-GB" dirty="0"/>
          </a:p>
          <a:p>
            <a:pPr marL="0" indent="0">
              <a:buNone/>
            </a:pPr>
            <a:r>
              <a:rPr lang="en-US" dirty="0"/>
              <a:t>Positive, future focused attention stimulates the parasympathetic nervous system, leading to a sense of wellbeing, cognitive, emotional and perceptual awareness</a:t>
            </a:r>
            <a:r>
              <a:rPr lang="en-US" dirty="0" smtClean="0"/>
              <a:t>.</a:t>
            </a:r>
          </a:p>
          <a:p>
            <a:pPr marL="0" indent="0">
              <a:buNone/>
            </a:pPr>
            <a:endParaRPr lang="en-GB" dirty="0"/>
          </a:p>
          <a:p>
            <a:pPr marL="0" indent="0">
              <a:buNone/>
            </a:pPr>
            <a:r>
              <a:rPr lang="en-US" b="1" dirty="0"/>
              <a:t>We learn most when we are in our comfort zone, </a:t>
            </a:r>
            <a:r>
              <a:rPr lang="en-US" dirty="0"/>
              <a:t>here we are open to possibilities and are creative and insightful.</a:t>
            </a:r>
            <a:endParaRPr lang="en-GB" dirty="0"/>
          </a:p>
          <a:p>
            <a:pPr marL="0" indent="0">
              <a:buNone/>
            </a:pPr>
            <a:r>
              <a:rPr lang="en-US" dirty="0"/>
              <a:t> </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0080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Lie 6: People can reliably rate other people.</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lnSpcReduction="10000"/>
          </a:bodyPr>
          <a:lstStyle/>
          <a:p>
            <a:pPr marL="0" indent="0">
              <a:buNone/>
            </a:pPr>
            <a:r>
              <a:rPr lang="en-US" dirty="0"/>
              <a:t>The author believes this is not so. What is the truth in the room? Results from the three largest studies on the Rater Effect, reached strikingly similar conclusions. Ratings tell you about the rating pattern of the team leader not the performance pattern of yourself. </a:t>
            </a:r>
            <a:endParaRPr lang="en-GB" dirty="0"/>
          </a:p>
          <a:p>
            <a:pPr marL="0" indent="0">
              <a:buNone/>
            </a:pPr>
            <a:r>
              <a:rPr lang="en-US" dirty="0"/>
              <a:t> </a:t>
            </a:r>
            <a:endParaRPr lang="en-GB" dirty="0"/>
          </a:p>
          <a:p>
            <a:pPr marL="0" indent="0">
              <a:buNone/>
            </a:pPr>
            <a:r>
              <a:rPr lang="en-US" dirty="0"/>
              <a:t>Is it reliable? Is it variable? Is it valid? The author proposes that what a person really wants is data that simply, reliably and humbly captures the team leaders reaction to you. When do they turn to you for help/support? </a:t>
            </a:r>
            <a:endParaRPr lang="en-GB" dirty="0"/>
          </a:p>
          <a:p>
            <a:pPr marL="0" indent="0">
              <a:buNone/>
            </a:pPr>
            <a:r>
              <a:rPr lang="en-US" dirty="0"/>
              <a:t>This is what your leader </a:t>
            </a:r>
            <a:r>
              <a:rPr lang="en-US" i="1" dirty="0"/>
              <a:t>feels </a:t>
            </a:r>
            <a:r>
              <a:rPr lang="en-US" dirty="0"/>
              <a:t>and that’s enough. </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8234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a:latin typeface="+mn-lt"/>
              </a:rPr>
              <a:t>Lie 7: People have potential</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fontScale="77500" lnSpcReduction="20000"/>
          </a:bodyPr>
          <a:lstStyle/>
          <a:p>
            <a:pPr marL="0" indent="0">
              <a:buNone/>
            </a:pPr>
            <a:r>
              <a:rPr lang="en-US" sz="3300" b="1" dirty="0" smtClean="0"/>
              <a:t>The </a:t>
            </a:r>
            <a:r>
              <a:rPr lang="en-US" sz="3300" b="1" dirty="0"/>
              <a:t>truth is people have momentum. </a:t>
            </a:r>
            <a:endParaRPr lang="en-US" sz="3300" b="1" dirty="0" smtClean="0"/>
          </a:p>
          <a:p>
            <a:pPr marL="0" indent="0">
              <a:buNone/>
            </a:pPr>
            <a:r>
              <a:rPr lang="en-US" sz="3300" dirty="0" smtClean="0"/>
              <a:t>This </a:t>
            </a:r>
            <a:r>
              <a:rPr lang="en-US" sz="3300" dirty="0"/>
              <a:t>makes a conversation ongoing. It answers the key survey question; “In my work, I am challenged to grow.”</a:t>
            </a:r>
            <a:endParaRPr lang="en-GB" sz="3300" dirty="0"/>
          </a:p>
          <a:p>
            <a:pPr marL="0" indent="0">
              <a:buNone/>
            </a:pPr>
            <a:r>
              <a:rPr lang="en-US" sz="3300" dirty="0"/>
              <a:t>Potential doesn’t challenge you to grow. It </a:t>
            </a:r>
            <a:r>
              <a:rPr lang="en-US" sz="3300" dirty="0" smtClean="0"/>
              <a:t>says </a:t>
            </a:r>
            <a:r>
              <a:rPr lang="en-US" sz="3300" dirty="0"/>
              <a:t>you will or you won’t.</a:t>
            </a:r>
            <a:endParaRPr lang="en-GB" sz="3300" dirty="0"/>
          </a:p>
          <a:p>
            <a:pPr marL="0" indent="0">
              <a:buNone/>
            </a:pPr>
            <a:r>
              <a:rPr lang="en-US" sz="3300" dirty="0"/>
              <a:t> </a:t>
            </a:r>
            <a:endParaRPr lang="en-GB" sz="3300" dirty="0"/>
          </a:p>
          <a:p>
            <a:pPr marL="0" indent="0">
              <a:buNone/>
            </a:pPr>
            <a:r>
              <a:rPr lang="en-US" sz="3300" dirty="0"/>
              <a:t>Addressing momentum makes people feel understood. It encourages a person to consider where they are now and to create a way forward (Jan: a key aspect of non-directive coaching models!)</a:t>
            </a:r>
            <a:endParaRPr lang="en-GB" sz="3300" dirty="0"/>
          </a:p>
          <a:p>
            <a:pPr marL="0" indent="0">
              <a:buNone/>
            </a:pPr>
            <a:r>
              <a:rPr lang="en-US" sz="3300" dirty="0"/>
              <a:t> </a:t>
            </a:r>
            <a:endParaRPr lang="en-GB" sz="3300" dirty="0"/>
          </a:p>
          <a:p>
            <a:pPr marL="0" indent="0">
              <a:buNone/>
            </a:pPr>
            <a:r>
              <a:rPr lang="en-US" sz="3300" dirty="0"/>
              <a:t>The questions is posed: “How can we build our (schools) so that we are the best professionals we can be.” A people-maximizing </a:t>
            </a:r>
            <a:r>
              <a:rPr lang="en-US" sz="3300" dirty="0" err="1"/>
              <a:t>organisation</a:t>
            </a:r>
            <a:r>
              <a:rPr lang="en-US" sz="3300" dirty="0"/>
              <a:t>.</a:t>
            </a:r>
            <a:endParaRPr lang="en-GB" sz="3300" dirty="0"/>
          </a:p>
          <a:p>
            <a:pPr marL="0" indent="0">
              <a:buNone/>
            </a:pPr>
            <a:r>
              <a:rPr lang="en-US" dirty="0"/>
              <a:t> </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4946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 Leadership Edge  leadershipedge.org.uk  info@leadershipedge.org.uk</a:t>
            </a:r>
            <a:endParaRPr lang="en-GB"/>
          </a:p>
        </p:txBody>
      </p:sp>
      <p:pic>
        <p:nvPicPr>
          <p:cNvPr id="5" name="Picture 4" descr="https://images-na.ssl-images-amazon.com/images/I/41CUij5bVYL._SX335_BO1,204,203,200_.jpg"/>
          <p:cNvPicPr/>
          <p:nvPr/>
        </p:nvPicPr>
        <p:blipFill>
          <a:blip r:embed="rId2">
            <a:extLst>
              <a:ext uri="{28A0092B-C50C-407E-A947-70E740481C1C}">
                <a14:useLocalDpi xmlns:a14="http://schemas.microsoft.com/office/drawing/2010/main" val="0"/>
              </a:ext>
            </a:extLst>
          </a:blip>
          <a:srcRect/>
          <a:stretch>
            <a:fillRect/>
          </a:stretch>
        </p:blipFill>
        <p:spPr bwMode="auto">
          <a:xfrm>
            <a:off x="3247351" y="346327"/>
            <a:ext cx="5657608" cy="5627817"/>
          </a:xfrm>
          <a:prstGeom prst="rect">
            <a:avLst/>
          </a:prstGeom>
          <a:noFill/>
          <a:ln>
            <a:noFill/>
          </a:ln>
        </p:spPr>
      </p:pic>
    </p:spTree>
    <p:extLst>
      <p:ext uri="{BB962C8B-B14F-4D97-AF65-F5344CB8AC3E}">
        <p14:creationId xmlns:p14="http://schemas.microsoft.com/office/powerpoint/2010/main" val="2267631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smtClean="0">
                <a:latin typeface="+mn-lt"/>
              </a:rPr>
              <a:t>Lie 8: Work Life Balance matter most</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a:bodyPr>
          <a:lstStyle/>
          <a:p>
            <a:r>
              <a:rPr lang="en-US" dirty="0"/>
              <a:t>At it’s simplest, work is a transaction; we sell our time and our talent so that we can earn enough money to buy things we love and to provide for those we love. </a:t>
            </a:r>
            <a:endParaRPr lang="en-US" dirty="0" smtClean="0"/>
          </a:p>
          <a:p>
            <a:r>
              <a:rPr lang="en-US" dirty="0" smtClean="0"/>
              <a:t>Thus </a:t>
            </a:r>
            <a:r>
              <a:rPr lang="en-US" dirty="0"/>
              <a:t>the money we earn is seen as compensation. </a:t>
            </a:r>
            <a:endParaRPr lang="en-US" dirty="0" smtClean="0"/>
          </a:p>
          <a:p>
            <a:r>
              <a:rPr lang="en-US" dirty="0" smtClean="0"/>
              <a:t>The </a:t>
            </a:r>
            <a:r>
              <a:rPr lang="en-US" dirty="0"/>
              <a:t>effects of work can be potentially toxic; so we seek to balance it out with something else, with life. </a:t>
            </a:r>
            <a:endParaRPr lang="en-US" dirty="0" smtClean="0"/>
          </a:p>
          <a:p>
            <a:r>
              <a:rPr lang="en-US" dirty="0" smtClean="0"/>
              <a:t>If </a:t>
            </a:r>
            <a:r>
              <a:rPr lang="en-US" dirty="0"/>
              <a:t>work empties us, life fills us back up. </a:t>
            </a:r>
            <a:endParaRPr lang="en-US" dirty="0" smtClean="0"/>
          </a:p>
          <a:p>
            <a:r>
              <a:rPr lang="en-US" dirty="0" smtClean="0"/>
              <a:t>Some </a:t>
            </a:r>
            <a:r>
              <a:rPr lang="en-US" dirty="0"/>
              <a:t>people get great satisfaction from their work but have hugely stressful lives outside of work. </a:t>
            </a:r>
            <a:endParaRPr lang="en-GB" dirty="0"/>
          </a:p>
          <a:p>
            <a:pPr marL="0" indent="0">
              <a:buNone/>
            </a:pP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6892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smtClean="0">
                <a:latin typeface="+mn-lt"/>
              </a:rPr>
              <a:t>Lie 8: Work Life Balance matter most</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fontScale="92500" lnSpcReduction="20000"/>
          </a:bodyPr>
          <a:lstStyle/>
          <a:p>
            <a:pPr marL="0" indent="0">
              <a:buNone/>
            </a:pPr>
            <a:r>
              <a:rPr lang="en-US" dirty="0"/>
              <a:t> </a:t>
            </a:r>
            <a:r>
              <a:rPr lang="en-US" b="1" dirty="0" smtClean="0"/>
              <a:t>Love</a:t>
            </a:r>
            <a:r>
              <a:rPr lang="en-US" b="1" dirty="0"/>
              <a:t>-in-work</a:t>
            </a:r>
            <a:r>
              <a:rPr lang="en-US" dirty="0"/>
              <a:t> is what matters most, finding love in what you do; doing what you love. Even the most performance-orientated companies want you to find love in what you do. When you are in love, you are magnificent: productive, creative, open, powerful, the exact qualities every leader wants in their </a:t>
            </a:r>
            <a:r>
              <a:rPr lang="en-US" dirty="0" err="1"/>
              <a:t>organisation</a:t>
            </a:r>
            <a:r>
              <a:rPr lang="en-US" dirty="0"/>
              <a:t> (school) It’s not how you FIND a role, it’s how you MAKE that role. </a:t>
            </a:r>
            <a:endParaRPr lang="en-GB" dirty="0"/>
          </a:p>
          <a:p>
            <a:pPr marL="0" indent="0">
              <a:buNone/>
            </a:pPr>
            <a:r>
              <a:rPr lang="en-US" dirty="0"/>
              <a:t> </a:t>
            </a:r>
            <a:endParaRPr lang="en-GB" dirty="0"/>
          </a:p>
          <a:p>
            <a:pPr marL="0" indent="0">
              <a:buNone/>
            </a:pPr>
            <a:r>
              <a:rPr lang="en-US" dirty="0"/>
              <a:t>The author suggest you monitor your work for a week and create a love it (red threads) and loath it (weak threads) columns. Studies named state that </a:t>
            </a:r>
            <a:r>
              <a:rPr lang="en-US" dirty="0">
                <a:solidFill>
                  <a:srgbClr val="FF0000"/>
                </a:solidFill>
              </a:rPr>
              <a:t>when 20% of your time is spent on red threads, the risk of burn-out reduces. </a:t>
            </a:r>
            <a:r>
              <a:rPr lang="en-US" dirty="0"/>
              <a:t>With weak threads aim to stop these or partner with someone to get a task done as painlessly as possible. Weave as many red threads into your life as is possible.</a:t>
            </a:r>
            <a:endParaRPr lang="en-GB" dirty="0"/>
          </a:p>
          <a:p>
            <a:pPr marL="0" indent="0">
              <a:buNone/>
            </a:pP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53803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42" y="403613"/>
            <a:ext cx="10515600" cy="1325563"/>
          </a:xfrm>
        </p:spPr>
        <p:txBody>
          <a:bodyPr/>
          <a:lstStyle/>
          <a:p>
            <a:pPr algn="ctr"/>
            <a:r>
              <a:rPr lang="en-US" b="1" dirty="0" smtClean="0">
                <a:latin typeface="+mn-lt"/>
              </a:rPr>
              <a:t>Lie 9: Leadership is a thing</a:t>
            </a:r>
            <a:endParaRPr lang="en-GB" dirty="0">
              <a:latin typeface="+mn-lt"/>
            </a:endParaRPr>
          </a:p>
        </p:txBody>
      </p:sp>
      <p:sp>
        <p:nvSpPr>
          <p:cNvPr id="3" name="Content Placeholder 2"/>
          <p:cNvSpPr>
            <a:spLocks noGrp="1"/>
          </p:cNvSpPr>
          <p:nvPr>
            <p:ph idx="1"/>
          </p:nvPr>
        </p:nvSpPr>
        <p:spPr>
          <a:xfrm>
            <a:off x="731183" y="1616476"/>
            <a:ext cx="10622617" cy="4310317"/>
          </a:xfrm>
        </p:spPr>
        <p:txBody>
          <a:bodyPr>
            <a:normAutofit/>
          </a:bodyPr>
          <a:lstStyle/>
          <a:p>
            <a:pPr marL="0" indent="0">
              <a:buNone/>
            </a:pPr>
            <a:r>
              <a:rPr lang="en-US" dirty="0"/>
              <a:t> There is no specific set of attributes to leadership. We follow leaders who connect us to a mission we believe in, who clarify what’s expected of us, who surround us with people who  define excellence in the same way that we do, who value us for our strengths and teammates who will always be there for us. These are not the qualities of a leader, but the FEELINGS of a follower. </a:t>
            </a:r>
            <a:endParaRPr lang="en-US" dirty="0" smtClean="0"/>
          </a:p>
          <a:p>
            <a:pPr marL="0" indent="0">
              <a:buNone/>
            </a:pPr>
            <a:r>
              <a:rPr lang="en-US" dirty="0" smtClean="0"/>
              <a:t>No </a:t>
            </a:r>
            <a:r>
              <a:rPr lang="en-US" dirty="0"/>
              <a:t>leaders create followers in quite the same way. The challenge for you as a leader is to find the way you can create in your team the 8 emotional </a:t>
            </a:r>
            <a:r>
              <a:rPr lang="en-US"/>
              <a:t>outcomes</a:t>
            </a:r>
            <a:r>
              <a:rPr lang="en-US" smtClean="0"/>
              <a:t>. </a:t>
            </a:r>
            <a:r>
              <a:rPr lang="en-US" dirty="0"/>
              <a:t>Do this well and you will lead well.</a:t>
            </a:r>
            <a:endParaRPr lang="en-GB" dirty="0"/>
          </a:p>
          <a:p>
            <a:pPr marL="0" indent="0">
              <a:buNone/>
            </a:pPr>
            <a:r>
              <a:rPr lang="en-US" dirty="0"/>
              <a:t> </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049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latin typeface="+mn-lt"/>
              </a:rPr>
              <a:t>The Nine Lies about Work</a:t>
            </a:r>
            <a:endParaRPr lang="en-US" dirty="0">
              <a:latin typeface="+mn-lt"/>
            </a:endParaRPr>
          </a:p>
        </p:txBody>
      </p:sp>
      <p:sp>
        <p:nvSpPr>
          <p:cNvPr id="6" name="Content Placeholder 5"/>
          <p:cNvSpPr>
            <a:spLocks noGrp="1"/>
          </p:cNvSpPr>
          <p:nvPr>
            <p:ph idx="1"/>
          </p:nvPr>
        </p:nvSpPr>
        <p:spPr/>
        <p:txBody>
          <a:bodyPr/>
          <a:lstStyle/>
          <a:p>
            <a:r>
              <a:rPr lang="en-US" dirty="0"/>
              <a:t>With teacher recruitment remaining an ongoing challenge for our schools, can we learn from research sources? </a:t>
            </a:r>
            <a:endParaRPr lang="en-US" dirty="0" smtClean="0"/>
          </a:p>
          <a:p>
            <a:r>
              <a:rPr lang="en-US" dirty="0"/>
              <a:t>D</a:t>
            </a:r>
            <a:r>
              <a:rPr lang="en-US" dirty="0" smtClean="0"/>
              <a:t>oes </a:t>
            </a:r>
            <a:r>
              <a:rPr lang="en-US" dirty="0"/>
              <a:t>coaching have a part to play in this awareness?</a:t>
            </a:r>
            <a:endParaRPr lang="en-GB" dirty="0"/>
          </a:p>
          <a:p>
            <a:endParaRPr lang="en-US" dirty="0" smtClean="0"/>
          </a:p>
          <a:p>
            <a:r>
              <a:rPr lang="en-US" dirty="0" smtClean="0"/>
              <a:t>Marcus Buckingham’s latest work is grounded in his previous work in Strength Finder 2 and Strengths Based Leadership.</a:t>
            </a:r>
            <a:endParaRPr lang="en-US" dirty="0"/>
          </a:p>
        </p:txBody>
      </p:sp>
      <p:sp>
        <p:nvSpPr>
          <p:cNvPr id="4" name="Footer Placeholder 3"/>
          <p:cNvSpPr>
            <a:spLocks noGrp="1"/>
          </p:cNvSpPr>
          <p:nvPr>
            <p:ph type="ftr" sz="quarter" idx="11"/>
          </p:nvPr>
        </p:nvSpPr>
        <p:spPr/>
        <p:txBody>
          <a:bodyPr/>
          <a:lstStyle/>
          <a:p>
            <a:r>
              <a:rPr lang="en-GB" smtClean="0"/>
              <a:t>© Leadership Edge  leadershipedge.org.uk  info@leadershipedge.org.uk</a:t>
            </a:r>
            <a:endParaRPr lang="en-GB"/>
          </a:p>
        </p:txBody>
      </p:sp>
      <p:pic>
        <p:nvPicPr>
          <p:cNvPr id="7" name="Picture 6" descr="trengths-based Leadership: A Landmark Study of Great Leaders, Teams, and the Reasons Why We Follow"/>
          <p:cNvPicPr/>
          <p:nvPr/>
        </p:nvPicPr>
        <p:blipFill>
          <a:blip r:embed="rId2">
            <a:extLst>
              <a:ext uri="{28A0092B-C50C-407E-A947-70E740481C1C}">
                <a14:useLocalDpi xmlns:a14="http://schemas.microsoft.com/office/drawing/2010/main" val="0"/>
              </a:ext>
            </a:extLst>
          </a:blip>
          <a:srcRect/>
          <a:stretch>
            <a:fillRect/>
          </a:stretch>
        </p:blipFill>
        <p:spPr bwMode="auto">
          <a:xfrm>
            <a:off x="9162334" y="4428091"/>
            <a:ext cx="1439805" cy="2215955"/>
          </a:xfrm>
          <a:prstGeom prst="rect">
            <a:avLst/>
          </a:prstGeom>
          <a:noFill/>
          <a:ln>
            <a:noFill/>
          </a:ln>
        </p:spPr>
      </p:pic>
      <p:pic>
        <p:nvPicPr>
          <p:cNvPr id="8" name="Picture 7" descr="trengthsfinder 2.0: A New and Upgraded Edition of the Online Test from Gallup's Now Discover Your Strengths"/>
          <p:cNvPicPr/>
          <p:nvPr/>
        </p:nvPicPr>
        <p:blipFill>
          <a:blip r:embed="rId3">
            <a:extLst>
              <a:ext uri="{28A0092B-C50C-407E-A947-70E740481C1C}">
                <a14:useLocalDpi xmlns:a14="http://schemas.microsoft.com/office/drawing/2010/main" val="0"/>
              </a:ext>
            </a:extLst>
          </a:blip>
          <a:srcRect/>
          <a:stretch>
            <a:fillRect/>
          </a:stretch>
        </p:blipFill>
        <p:spPr bwMode="auto">
          <a:xfrm>
            <a:off x="1392890" y="4710551"/>
            <a:ext cx="1386490" cy="1933495"/>
          </a:xfrm>
          <a:prstGeom prst="rect">
            <a:avLst/>
          </a:prstGeom>
          <a:noFill/>
          <a:ln>
            <a:noFill/>
          </a:ln>
        </p:spPr>
      </p:pic>
    </p:spTree>
    <p:extLst>
      <p:ext uri="{BB962C8B-B14F-4D97-AF65-F5344CB8AC3E}">
        <p14:creationId xmlns:p14="http://schemas.microsoft.com/office/powerpoint/2010/main" val="13537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mn-lt"/>
              </a:rPr>
              <a:t>Lie 1: People care about the </a:t>
            </a:r>
            <a:r>
              <a:rPr lang="en-US" b="1" dirty="0" smtClean="0">
                <a:latin typeface="+mn-lt"/>
              </a:rPr>
              <a:t>company</a:t>
            </a:r>
            <a:br>
              <a:rPr lang="en-US" b="1" dirty="0" smtClean="0">
                <a:latin typeface="+mn-lt"/>
              </a:rPr>
            </a:br>
            <a:r>
              <a:rPr lang="en-US" b="1" dirty="0" smtClean="0">
                <a:latin typeface="+mn-lt"/>
              </a:rPr>
              <a:t> </a:t>
            </a:r>
            <a:r>
              <a:rPr lang="en-US" b="1" dirty="0">
                <a:latin typeface="+mn-lt"/>
              </a:rPr>
              <a:t>they work for.</a:t>
            </a:r>
            <a:r>
              <a:rPr lang="en-GB" dirty="0">
                <a:latin typeface="+mn-lt"/>
              </a:rPr>
              <a:t/>
            </a:r>
            <a:br>
              <a:rPr lang="en-GB" dirty="0">
                <a:latin typeface="+mn-lt"/>
              </a:rPr>
            </a:br>
            <a:endParaRPr lang="en-US"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Culture really matters. It tells you who you are at work. It defines your tribe. It’s how we choose to explain </a:t>
            </a:r>
            <a:r>
              <a:rPr lang="en-US" sz="3200" dirty="0" smtClean="0"/>
              <a:t>success.</a:t>
            </a:r>
            <a:r>
              <a:rPr lang="en-GB" sz="3200" dirty="0"/>
              <a:t> </a:t>
            </a:r>
            <a:r>
              <a:rPr lang="en-US" sz="3200" dirty="0" smtClean="0"/>
              <a:t>It </a:t>
            </a:r>
            <a:r>
              <a:rPr lang="en-US" sz="3200" dirty="0"/>
              <a:t>shapes the direction by infusing it with traits that govern how people behave.</a:t>
            </a:r>
            <a:endParaRPr lang="en-GB" sz="3200" dirty="0"/>
          </a:p>
          <a:p>
            <a:pPr marL="0" indent="0">
              <a:buNone/>
            </a:pPr>
            <a:r>
              <a:rPr lang="en-US" sz="3200" dirty="0"/>
              <a:t>It’s what you truly care about.</a:t>
            </a:r>
            <a:endParaRPr lang="en-GB" sz="3200" dirty="0"/>
          </a:p>
          <a:p>
            <a:pPr marL="0" indent="0">
              <a:buNone/>
            </a:pPr>
            <a:r>
              <a:rPr lang="en-US" sz="3200" dirty="0"/>
              <a:t> </a:t>
            </a:r>
            <a:endParaRPr lang="en-GB" sz="3200" dirty="0"/>
          </a:p>
          <a:p>
            <a:pPr marL="0" indent="0">
              <a:buNone/>
            </a:pPr>
            <a:r>
              <a:rPr lang="en-US" sz="3200" dirty="0"/>
              <a:t>Q: What do you do frequently that is important to you?</a:t>
            </a:r>
            <a:endParaRPr lang="en-GB" sz="3200" dirty="0"/>
          </a:p>
          <a:p>
            <a:pPr marL="0" indent="0">
              <a:buNone/>
            </a:pPr>
            <a:r>
              <a:rPr lang="en-US" sz="3200" dirty="0"/>
              <a:t> </a:t>
            </a:r>
            <a:endParaRPr lang="en-GB" sz="3200" dirty="0"/>
          </a:p>
          <a:p>
            <a:pPr marL="0" indent="0">
              <a:buNone/>
            </a:pPr>
            <a:r>
              <a:rPr lang="en-US" sz="3200" dirty="0"/>
              <a:t>Q: How do you build a work experience that gets the best from your team members?</a:t>
            </a:r>
            <a:endParaRPr lang="en-GB" sz="3200" dirty="0"/>
          </a:p>
          <a:p>
            <a:pPr marL="0" indent="0">
              <a:buNone/>
            </a:pPr>
            <a:r>
              <a:rPr lang="en-US" sz="3200" dirty="0"/>
              <a:t> </a:t>
            </a:r>
            <a:endParaRPr lang="en-GB" sz="3200" dirty="0"/>
          </a:p>
          <a:p>
            <a:pPr marL="0" indent="0">
              <a:buNone/>
            </a:pPr>
            <a:endParaRPr lang="en-US" sz="3200"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6755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Building upon the Gallup work on </a:t>
            </a:r>
            <a:r>
              <a:rPr lang="en-US" dirty="0" smtClean="0">
                <a:latin typeface="+mn-lt"/>
              </a:rPr>
              <a:t>engagement</a:t>
            </a:r>
            <a:endParaRPr lang="en-US" dirty="0">
              <a:latin typeface="+mn-lt"/>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a:t>8 aspects of high performing teams validly predict sustained team performance.</a:t>
            </a:r>
            <a:endParaRPr lang="en-GB" sz="3800" dirty="0"/>
          </a:p>
          <a:p>
            <a:pPr marL="0" indent="0">
              <a:buNone/>
            </a:pPr>
            <a:r>
              <a:rPr lang="en-US" sz="3300" dirty="0"/>
              <a:t> </a:t>
            </a:r>
            <a:endParaRPr lang="en-GB" sz="3300" dirty="0"/>
          </a:p>
          <a:p>
            <a:r>
              <a:rPr lang="en-US" sz="4000" dirty="0"/>
              <a:t>I am enthusiastic about the mission of my company</a:t>
            </a:r>
            <a:endParaRPr lang="en-GB" sz="4000" dirty="0"/>
          </a:p>
          <a:p>
            <a:r>
              <a:rPr lang="en-US" sz="4000" dirty="0"/>
              <a:t>At work, I clearly understand what is expected of me.</a:t>
            </a:r>
            <a:endParaRPr lang="en-GB" sz="4000" dirty="0"/>
          </a:p>
          <a:p>
            <a:r>
              <a:rPr lang="en-US" sz="4000" dirty="0"/>
              <a:t>In my team, I am surrounded by people who share my values</a:t>
            </a:r>
            <a:endParaRPr lang="en-GB" sz="4000" dirty="0"/>
          </a:p>
          <a:p>
            <a:r>
              <a:rPr lang="en-US" sz="4000" dirty="0"/>
              <a:t>I have the chance to use my strengths everyday at work.</a:t>
            </a:r>
            <a:endParaRPr lang="en-GB" sz="4000" dirty="0"/>
          </a:p>
          <a:p>
            <a:r>
              <a:rPr lang="en-US" sz="4000" dirty="0"/>
              <a:t>My teammates have my back.</a:t>
            </a:r>
            <a:endParaRPr lang="en-GB" sz="4000" dirty="0"/>
          </a:p>
          <a:p>
            <a:r>
              <a:rPr lang="en-US" sz="4000" dirty="0"/>
              <a:t>I know I will be recognized for excellent work.</a:t>
            </a:r>
            <a:endParaRPr lang="en-GB" sz="4000" dirty="0"/>
          </a:p>
          <a:p>
            <a:r>
              <a:rPr lang="en-US" sz="4000" dirty="0"/>
              <a:t>I have great confidence in my companies future.</a:t>
            </a:r>
            <a:endParaRPr lang="en-GB" sz="4000" dirty="0"/>
          </a:p>
          <a:p>
            <a:r>
              <a:rPr lang="en-US" sz="4000" dirty="0"/>
              <a:t>In my work, I am always challenged to grow.</a:t>
            </a:r>
            <a:endParaRPr lang="en-GB" sz="4000" dirty="0"/>
          </a:p>
          <a:p>
            <a:pPr marL="0" indent="0">
              <a:buNone/>
            </a:pPr>
            <a:r>
              <a:rPr lang="en-US" sz="3300" dirty="0"/>
              <a:t> </a:t>
            </a:r>
            <a:endParaRPr lang="en-GB" sz="3300" dirty="0"/>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439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r>
              <a:rPr lang="en-US" b="1" dirty="0">
                <a:latin typeface="+mn-lt"/>
              </a:rPr>
              <a:t>The truth is people care about </a:t>
            </a:r>
            <a:r>
              <a:rPr lang="en-US" b="1" dirty="0" smtClean="0">
                <a:latin typeface="+mn-lt"/>
              </a:rPr>
              <a:t>which</a:t>
            </a:r>
            <a:br>
              <a:rPr lang="en-US" b="1" dirty="0" smtClean="0">
                <a:latin typeface="+mn-lt"/>
              </a:rPr>
            </a:br>
            <a:r>
              <a:rPr lang="en-US" b="1" dirty="0" smtClean="0">
                <a:latin typeface="+mn-lt"/>
              </a:rPr>
              <a:t> </a:t>
            </a:r>
            <a:r>
              <a:rPr lang="en-US" b="1" dirty="0">
                <a:latin typeface="+mn-lt"/>
              </a:rPr>
              <a:t>team they are on.</a:t>
            </a:r>
            <a:endParaRPr lang="en-GB"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dirty="0"/>
              <a:t>To get good data we have to ask people about </a:t>
            </a:r>
            <a:r>
              <a:rPr lang="en-US" b="1" dirty="0"/>
              <a:t>their own</a:t>
            </a:r>
            <a:r>
              <a:rPr lang="en-US" dirty="0"/>
              <a:t> experiences not raters of other people. </a:t>
            </a:r>
            <a:endParaRPr lang="en-GB" dirty="0"/>
          </a:p>
          <a:p>
            <a:pPr marL="0" indent="0">
              <a:buNone/>
            </a:pPr>
            <a:r>
              <a:rPr lang="en-US" dirty="0"/>
              <a:t> </a:t>
            </a:r>
            <a:endParaRPr lang="en-GB" dirty="0"/>
          </a:p>
          <a:p>
            <a:pPr marL="0" indent="0">
              <a:buNone/>
            </a:pPr>
            <a:r>
              <a:rPr lang="en-US" dirty="0"/>
              <a:t>The odd numbered items are the “Best of we” aspects.</a:t>
            </a:r>
            <a:endParaRPr lang="en-GB" dirty="0"/>
          </a:p>
          <a:p>
            <a:pPr marL="0" indent="0">
              <a:buNone/>
            </a:pPr>
            <a:r>
              <a:rPr lang="en-US" dirty="0"/>
              <a:t>The even numbered items deal with the individual experience at work.</a:t>
            </a:r>
            <a:endParaRPr lang="en-GB" dirty="0"/>
          </a:p>
          <a:p>
            <a:pPr marL="0" indent="0">
              <a:buNone/>
            </a:pPr>
            <a:r>
              <a:rPr lang="en-US" dirty="0"/>
              <a:t> </a:t>
            </a:r>
            <a:endParaRPr lang="en-GB" dirty="0"/>
          </a:p>
          <a:p>
            <a:pPr marL="0" indent="0">
              <a:buNone/>
            </a:pPr>
            <a:r>
              <a:rPr lang="en-US" dirty="0" smtClean="0"/>
              <a:t>Those </a:t>
            </a:r>
            <a:r>
              <a:rPr lang="en-US" dirty="0"/>
              <a:t>people who trust their team leader are</a:t>
            </a:r>
            <a:r>
              <a:rPr lang="en-US" b="1" dirty="0"/>
              <a:t> FIVE TIMES </a:t>
            </a:r>
            <a:r>
              <a:rPr lang="en-US" dirty="0"/>
              <a:t>more likely to be engaged at work. Good news for team leaders  - this is within your control.</a:t>
            </a:r>
            <a:endParaRPr lang="en-GB" dirty="0"/>
          </a:p>
          <a:p>
            <a:pPr marL="0" indent="0">
              <a:buNone/>
            </a:pPr>
            <a:r>
              <a:rPr lang="en-US" sz="3300" dirty="0"/>
              <a:t> </a:t>
            </a:r>
            <a:endParaRPr lang="en-GB" sz="3300" dirty="0"/>
          </a:p>
          <a:p>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69786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Teams </a:t>
            </a:r>
            <a:r>
              <a:rPr lang="en-US" b="1" dirty="0">
                <a:latin typeface="+mn-lt"/>
              </a:rPr>
              <a:t>make homes for individuals</a:t>
            </a:r>
            <a:r>
              <a:rPr lang="en-US" b="1" dirty="0" smtClean="0">
                <a:latin typeface="+mn-lt"/>
              </a:rPr>
              <a:t>.</a:t>
            </a:r>
            <a:endParaRPr lang="en-GB"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dirty="0"/>
              <a:t>Research show that a company (a school?) may miss the importance of teams and focus. Teams help to make us focus and what to do. Teams make work real. </a:t>
            </a:r>
            <a:endParaRPr lang="en-GB" dirty="0"/>
          </a:p>
          <a:p>
            <a:pPr marL="0" indent="0">
              <a:buNone/>
            </a:pPr>
            <a:r>
              <a:rPr lang="en-US" dirty="0"/>
              <a:t>Teams aren’t about sameness, they are about unlocking what is unique in all of us.</a:t>
            </a:r>
            <a:endParaRPr lang="en-GB" dirty="0"/>
          </a:p>
          <a:p>
            <a:pPr marL="0" indent="0">
              <a:buNone/>
            </a:pPr>
            <a:r>
              <a:rPr lang="en-US" dirty="0"/>
              <a:t>Culture </a:t>
            </a:r>
            <a:r>
              <a:rPr lang="en-US" dirty="0" smtClean="0"/>
              <a:t>won’t </a:t>
            </a:r>
            <a:r>
              <a:rPr lang="en-US" dirty="0"/>
              <a:t>tell you what to do to make it better, you need to go to where that experience lives, in the team, the network of teams and the team leader.</a:t>
            </a:r>
            <a:endParaRPr lang="en-GB" dirty="0"/>
          </a:p>
          <a:p>
            <a:pPr marL="0" indent="0">
              <a:buNone/>
            </a:pPr>
            <a:r>
              <a:rPr lang="en-US" dirty="0"/>
              <a:t> </a:t>
            </a:r>
            <a:endParaRPr lang="en-GB" dirty="0"/>
          </a:p>
          <a:p>
            <a:pPr marL="0" indent="0">
              <a:buNone/>
            </a:pPr>
            <a:r>
              <a:rPr lang="en-US" b="1" dirty="0"/>
              <a:t>REFLECTION: </a:t>
            </a:r>
            <a:r>
              <a:rPr lang="en-US" i="1" dirty="0"/>
              <a:t>What does your school DO to build a great team?</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222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mn-lt"/>
              </a:rPr>
              <a:t>Lie 2: The best plan wins</a:t>
            </a:r>
            <a:endParaRPr lang="en-GB" dirty="0">
              <a:latin typeface="+mn-lt"/>
            </a:endParaRPr>
          </a:p>
        </p:txBody>
      </p:sp>
      <p:sp>
        <p:nvSpPr>
          <p:cNvPr id="3" name="Content Placeholder 2"/>
          <p:cNvSpPr>
            <a:spLocks noGrp="1"/>
          </p:cNvSpPr>
          <p:nvPr>
            <p:ph idx="1"/>
          </p:nvPr>
        </p:nvSpPr>
        <p:spPr/>
        <p:txBody>
          <a:bodyPr>
            <a:normAutofit/>
          </a:bodyPr>
          <a:lstStyle/>
          <a:p>
            <a:pPr marL="0" indent="0">
              <a:buNone/>
            </a:pPr>
            <a:r>
              <a:rPr lang="en-US" dirty="0"/>
              <a:t>It’s the best intelligence that wins!</a:t>
            </a:r>
            <a:endParaRPr lang="en-GB" dirty="0"/>
          </a:p>
          <a:p>
            <a:pPr marL="0" indent="0">
              <a:buNone/>
            </a:pPr>
            <a:r>
              <a:rPr lang="en-US" dirty="0"/>
              <a:t> </a:t>
            </a:r>
            <a:endParaRPr lang="en-GB" dirty="0"/>
          </a:p>
          <a:p>
            <a:r>
              <a:rPr lang="en-US" dirty="0"/>
              <a:t>Liberate as much information as you can, encourage your team to do the same.</a:t>
            </a:r>
            <a:endParaRPr lang="en-GB" dirty="0"/>
          </a:p>
          <a:p>
            <a:r>
              <a:rPr lang="en-US" dirty="0"/>
              <a:t>Watch carefully to see what data the team finds useful. Be vigilant about accuracy.</a:t>
            </a:r>
            <a:endParaRPr lang="en-GB" dirty="0"/>
          </a:p>
          <a:p>
            <a:r>
              <a:rPr lang="en-US" dirty="0"/>
              <a:t>Trust your people to make sense of the data. You are not the best sense maker, they are.</a:t>
            </a:r>
            <a:endParaRPr lang="en-GB" dirty="0"/>
          </a:p>
          <a:p>
            <a:pPr marL="0" indent="0">
              <a:buNone/>
            </a:pPr>
            <a:endParaRPr lang="en-GB"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136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Sense making </a:t>
            </a:r>
            <a:r>
              <a:rPr lang="en-US" dirty="0" smtClean="0">
                <a:latin typeface="+mn-lt"/>
              </a:rPr>
              <a:t>rituals: Check-ins</a:t>
            </a:r>
            <a:r>
              <a:rPr lang="en-GB" dirty="0" smtClean="0">
                <a:latin typeface="+mn-lt"/>
              </a:rPr>
              <a:t> </a:t>
            </a:r>
            <a:endParaRPr lang="en-GB" dirty="0">
              <a:latin typeface="+mn-lt"/>
            </a:endParaRPr>
          </a:p>
        </p:txBody>
      </p:sp>
      <p:sp>
        <p:nvSpPr>
          <p:cNvPr id="3" name="Content Placeholder 2"/>
          <p:cNvSpPr>
            <a:spLocks noGrp="1"/>
          </p:cNvSpPr>
          <p:nvPr>
            <p:ph idx="1"/>
          </p:nvPr>
        </p:nvSpPr>
        <p:spPr>
          <a:xfrm>
            <a:off x="780475" y="1536968"/>
            <a:ext cx="10515600" cy="4351338"/>
          </a:xfrm>
        </p:spPr>
        <p:txBody>
          <a:bodyPr>
            <a:normAutofit fontScale="77500" lnSpcReduction="20000"/>
          </a:bodyPr>
          <a:lstStyle/>
          <a:p>
            <a:pPr marL="0" indent="0">
              <a:buNone/>
            </a:pPr>
            <a:r>
              <a:rPr lang="en-US" sz="3400" dirty="0" smtClean="0"/>
              <a:t>Check-ins </a:t>
            </a:r>
            <a:r>
              <a:rPr lang="en-US" sz="3400" dirty="0"/>
              <a:t>are frequent 1-1 conversations between two people. </a:t>
            </a:r>
            <a:endParaRPr lang="en-US" sz="3400" dirty="0" smtClean="0"/>
          </a:p>
          <a:p>
            <a:pPr marL="0" indent="0">
              <a:buNone/>
            </a:pPr>
            <a:r>
              <a:rPr lang="en-US" sz="3400" dirty="0" smtClean="0"/>
              <a:t>They </a:t>
            </a:r>
            <a:r>
              <a:rPr lang="en-US" sz="3400" dirty="0"/>
              <a:t>happen every week. </a:t>
            </a:r>
            <a:endParaRPr lang="en-US" sz="3400" dirty="0" smtClean="0"/>
          </a:p>
          <a:p>
            <a:pPr marL="0" indent="0">
              <a:buNone/>
            </a:pPr>
            <a:r>
              <a:rPr lang="en-US" sz="3400" dirty="0" smtClean="0"/>
              <a:t>An </a:t>
            </a:r>
            <a:r>
              <a:rPr lang="en-US" sz="3400" dirty="0"/>
              <a:t>annual plan is not a marathon but 52 little sprints (or 39 school week sprints!) </a:t>
            </a:r>
            <a:endParaRPr lang="en-US" sz="3400" dirty="0" smtClean="0"/>
          </a:p>
          <a:p>
            <a:pPr marL="0" indent="0">
              <a:buNone/>
            </a:pPr>
            <a:r>
              <a:rPr lang="en-US" sz="3400" dirty="0" smtClean="0"/>
              <a:t>Frequency </a:t>
            </a:r>
            <a:r>
              <a:rPr lang="en-US" sz="3400" dirty="0"/>
              <a:t>trumps the quality of the conversation. </a:t>
            </a:r>
            <a:r>
              <a:rPr lang="en-US" sz="3400" dirty="0" smtClean="0"/>
              <a:t>Check-ins </a:t>
            </a:r>
            <a:r>
              <a:rPr lang="en-US" sz="3400" dirty="0"/>
              <a:t>are the most important part of leading.</a:t>
            </a:r>
            <a:endParaRPr lang="en-GB" sz="3400" dirty="0"/>
          </a:p>
          <a:p>
            <a:pPr marL="0" indent="0">
              <a:buNone/>
            </a:pPr>
            <a:r>
              <a:rPr lang="en-US" sz="3400" dirty="0"/>
              <a:t> </a:t>
            </a:r>
            <a:endParaRPr lang="en-GB" sz="3400" dirty="0"/>
          </a:p>
          <a:p>
            <a:pPr marL="0" indent="0">
              <a:buNone/>
            </a:pPr>
            <a:r>
              <a:rPr lang="en-US" sz="3400" u="sng" dirty="0"/>
              <a:t>Ask two key questions:</a:t>
            </a:r>
            <a:endParaRPr lang="en-GB" sz="3400" u="sng" dirty="0"/>
          </a:p>
          <a:p>
            <a:pPr marL="0" lvl="0" indent="0">
              <a:buNone/>
            </a:pPr>
            <a:r>
              <a:rPr lang="en-US" sz="3400" dirty="0"/>
              <a:t>What are your priorities this week?</a:t>
            </a:r>
            <a:endParaRPr lang="en-GB" sz="3400" dirty="0"/>
          </a:p>
          <a:p>
            <a:pPr marL="0" lvl="0" indent="0">
              <a:buNone/>
            </a:pPr>
            <a:r>
              <a:rPr lang="en-US" sz="3400" dirty="0"/>
              <a:t>How can I help?</a:t>
            </a:r>
            <a:endParaRPr lang="en-GB" sz="3400" dirty="0"/>
          </a:p>
          <a:p>
            <a:pPr marL="0" indent="0">
              <a:buNone/>
            </a:pPr>
            <a:r>
              <a:rPr lang="en-US" sz="3400" dirty="0"/>
              <a:t> </a:t>
            </a:r>
            <a:endParaRPr lang="en-GB" sz="3400" dirty="0"/>
          </a:p>
          <a:p>
            <a:pPr marL="0" indent="0">
              <a:buNone/>
            </a:pPr>
            <a:endParaRPr lang="en-US" dirty="0"/>
          </a:p>
        </p:txBody>
      </p:sp>
      <p:sp>
        <p:nvSpPr>
          <p:cNvPr id="4" name="Footer Placeholder 3"/>
          <p:cNvSpPr>
            <a:spLocks noGrp="1"/>
          </p:cNvSpPr>
          <p:nvPr>
            <p:ph type="ftr" sz="quarter" idx="11"/>
          </p:nvPr>
        </p:nvSpPr>
        <p:spPr/>
        <p:txBody>
          <a:bodyPr/>
          <a:lstStyle/>
          <a:p>
            <a:r>
              <a:rPr lang="en-GB" dirty="0" smtClean="0"/>
              <a:t>© Leadership Edge		leadershipedge.org.uk		info@leadershipedge.org.uk</a:t>
            </a:r>
            <a:endParaRPr lang="en-GB"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12214" b="8556"/>
          <a:stretch/>
        </p:blipFill>
        <p:spPr>
          <a:xfrm>
            <a:off x="10306594" y="128950"/>
            <a:ext cx="1885406" cy="568368"/>
          </a:xfrm>
          <a:prstGeom prst="rect">
            <a:avLst/>
          </a:prstGeom>
        </p:spPr>
      </p:pic>
      <p:sp>
        <p:nvSpPr>
          <p:cNvPr id="6" name="Isosceles Triangle 5"/>
          <p:cNvSpPr/>
          <p:nvPr/>
        </p:nvSpPr>
        <p:spPr>
          <a:xfrm rot="19800000">
            <a:off x="-188330" y="6151339"/>
            <a:ext cx="670250" cy="577802"/>
          </a:xfrm>
          <a:prstGeom prst="triangle">
            <a:avLst/>
          </a:prstGeom>
          <a:solidFill>
            <a:srgbClr val="F0C93A"/>
          </a:solidFill>
          <a:ln>
            <a:solidFill>
              <a:srgbClr val="F0C9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46495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1000</Words>
  <Application>Microsoft Macintosh PowerPoint</Application>
  <PresentationFormat>Custom</PresentationFormat>
  <Paragraphs>161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The Nine Lies about Work</vt:lpstr>
      <vt:lpstr>PowerPoint Presentation</vt:lpstr>
      <vt:lpstr>The Nine Lies about Work</vt:lpstr>
      <vt:lpstr>Lie 1: People care about the company  they work for. </vt:lpstr>
      <vt:lpstr>Building upon the Gallup work on engagement</vt:lpstr>
      <vt:lpstr>The truth is people care about which  team they are on.</vt:lpstr>
      <vt:lpstr>Teams make homes for individuals.</vt:lpstr>
      <vt:lpstr>Lie 2: The best plan wins</vt:lpstr>
      <vt:lpstr>Sense making rituals: Check-ins </vt:lpstr>
      <vt:lpstr>Sense making rituals: Check-ins </vt:lpstr>
      <vt:lpstr>Lie 3: The best companies cascade goals</vt:lpstr>
      <vt:lpstr>Lie 3: The best companies cascade goals</vt:lpstr>
      <vt:lpstr>Three levers: to cascade meaning.</vt:lpstr>
      <vt:lpstr>Lie 4: The best people are well rounded</vt:lpstr>
      <vt:lpstr>3 strategies as a leader</vt:lpstr>
      <vt:lpstr>Lie 5: People need feedback</vt:lpstr>
      <vt:lpstr>Neuroscience findings </vt:lpstr>
      <vt:lpstr>Lie 6: People can reliably rate other people.</vt:lpstr>
      <vt:lpstr>Lie 7: People have potential</vt:lpstr>
      <vt:lpstr>Lie 8: Work Life Balance matter most</vt:lpstr>
      <vt:lpstr>Lie 8: Work Life Balance matter most</vt:lpstr>
      <vt:lpstr>Lie 9: Leadership is a thing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Sjoseph</dc:creator>
  <cp:lastModifiedBy>Jan Page</cp:lastModifiedBy>
  <cp:revision>13</cp:revision>
  <dcterms:created xsi:type="dcterms:W3CDTF">2019-10-04T16:10:41Z</dcterms:created>
  <dcterms:modified xsi:type="dcterms:W3CDTF">2019-11-05T07:36:51Z</dcterms:modified>
</cp:coreProperties>
</file>